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73" r:id="rId4"/>
    <p:sldId id="277" r:id="rId5"/>
    <p:sldId id="276" r:id="rId6"/>
    <p:sldId id="264" r:id="rId7"/>
    <p:sldId id="265" r:id="rId8"/>
    <p:sldId id="279" r:id="rId9"/>
    <p:sldId id="280" r:id="rId10"/>
    <p:sldId id="275" r:id="rId11"/>
    <p:sldId id="267" r:id="rId12"/>
    <p:sldId id="268" r:id="rId13"/>
    <p:sldId id="269" r:id="rId14"/>
    <p:sldId id="270" r:id="rId15"/>
    <p:sldId id="274" r:id="rId16"/>
  </p:sldIdLst>
  <p:sldSz cx="18694400" cy="1051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46EBF6-1040-AC44-A944-A2B1CB8B835B}">
          <p14:sldIdLst>
            <p14:sldId id="256"/>
            <p14:sldId id="257"/>
            <p14:sldId id="273"/>
            <p14:sldId id="277"/>
            <p14:sldId id="276"/>
            <p14:sldId id="264"/>
            <p14:sldId id="265"/>
          </p14:sldIdLst>
        </p14:section>
        <p14:section name="Untitled Section" id="{7BBF7B88-F420-EB4E-9806-C0928A8FEA61}">
          <p14:sldIdLst>
            <p14:sldId id="279"/>
            <p14:sldId id="280"/>
            <p14:sldId id="275"/>
            <p14:sldId id="267"/>
            <p14:sldId id="268"/>
            <p14:sldId id="269"/>
            <p14:sldId id="270"/>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52330"/>
    <a:srgbClr val="000000"/>
    <a:srgbClr val="B53A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51" autoAdjust="0"/>
    <p:restoredTop sz="94660" autoAdjust="0"/>
  </p:normalViewPr>
  <p:slideViewPr>
    <p:cSldViewPr snapToGrid="0">
      <p:cViewPr>
        <p:scale>
          <a:sx n="100" d="100"/>
          <a:sy n="100" d="100"/>
        </p:scale>
        <p:origin x="480" y="120"/>
      </p:cViewPr>
      <p:guideLst>
        <p:guide orient="horz" pos="3312"/>
        <p:guide pos="588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02080" y="3266653"/>
            <a:ext cx="15890240" cy="2254038"/>
          </a:xfrm>
        </p:spPr>
        <p:txBody>
          <a:bodyPr/>
          <a:lstStyle/>
          <a:p>
            <a:r>
              <a:rPr lang="it-IT" smtClean="0"/>
              <a:t>Click to edit Master title style</a:t>
            </a:r>
            <a:endParaRPr lang="en-US"/>
          </a:p>
        </p:txBody>
      </p:sp>
      <p:sp>
        <p:nvSpPr>
          <p:cNvPr id="3" name="Subtitle 2"/>
          <p:cNvSpPr>
            <a:spLocks noGrp="1"/>
          </p:cNvSpPr>
          <p:nvPr>
            <p:ph type="subTitle" idx="1"/>
          </p:nvPr>
        </p:nvSpPr>
        <p:spPr>
          <a:xfrm>
            <a:off x="2804160" y="5958840"/>
            <a:ext cx="13086080" cy="2687320"/>
          </a:xfrm>
        </p:spPr>
        <p:txBody>
          <a:bodyPr/>
          <a:lstStyle>
            <a:lvl1pPr marL="0" indent="0" algn="ctr">
              <a:buNone/>
              <a:defRPr>
                <a:solidFill>
                  <a:schemeClr val="tx1">
                    <a:tint val="75000"/>
                  </a:schemeClr>
                </a:solidFill>
              </a:defRPr>
            </a:lvl1pPr>
            <a:lvl2pPr marL="834527" indent="0" algn="ctr">
              <a:buNone/>
              <a:defRPr>
                <a:solidFill>
                  <a:schemeClr val="tx1">
                    <a:tint val="75000"/>
                  </a:schemeClr>
                </a:solidFill>
              </a:defRPr>
            </a:lvl2pPr>
            <a:lvl3pPr marL="1669054" indent="0" algn="ctr">
              <a:buNone/>
              <a:defRPr>
                <a:solidFill>
                  <a:schemeClr val="tx1">
                    <a:tint val="75000"/>
                  </a:schemeClr>
                </a:solidFill>
              </a:defRPr>
            </a:lvl3pPr>
            <a:lvl4pPr marL="2503581" indent="0" algn="ctr">
              <a:buNone/>
              <a:defRPr>
                <a:solidFill>
                  <a:schemeClr val="tx1">
                    <a:tint val="75000"/>
                  </a:schemeClr>
                </a:solidFill>
              </a:defRPr>
            </a:lvl4pPr>
            <a:lvl5pPr marL="3338109" indent="0" algn="ctr">
              <a:buNone/>
              <a:defRPr>
                <a:solidFill>
                  <a:schemeClr val="tx1">
                    <a:tint val="75000"/>
                  </a:schemeClr>
                </a:solidFill>
              </a:defRPr>
            </a:lvl5pPr>
            <a:lvl6pPr marL="4172636" indent="0" algn="ctr">
              <a:buNone/>
              <a:defRPr>
                <a:solidFill>
                  <a:schemeClr val="tx1">
                    <a:tint val="75000"/>
                  </a:schemeClr>
                </a:solidFill>
              </a:defRPr>
            </a:lvl6pPr>
            <a:lvl7pPr marL="5007163" indent="0" algn="ctr">
              <a:buNone/>
              <a:defRPr>
                <a:solidFill>
                  <a:schemeClr val="tx1">
                    <a:tint val="75000"/>
                  </a:schemeClr>
                </a:solidFill>
              </a:defRPr>
            </a:lvl7pPr>
            <a:lvl8pPr marL="5841690" indent="0" algn="ctr">
              <a:buNone/>
              <a:defRPr>
                <a:solidFill>
                  <a:schemeClr val="tx1">
                    <a:tint val="75000"/>
                  </a:schemeClr>
                </a:solidFill>
              </a:defRPr>
            </a:lvl8pPr>
            <a:lvl9pPr marL="6676217"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FEE8D342-2540-4F73-8D5E-74EF4047DEC8}" type="datetimeFigureOut">
              <a:rPr lang="en-US" smtClean="0"/>
              <a:t>09/05/24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FEE8D342-2540-4F73-8D5E-74EF4047DEC8}" type="datetimeFigureOut">
              <a:rPr lang="en-US" smtClean="0"/>
              <a:t>09/05/24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553440" y="421113"/>
            <a:ext cx="4206240" cy="8972338"/>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934720" y="421113"/>
            <a:ext cx="12307147" cy="8972338"/>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FEE8D342-2540-4F73-8D5E-74EF4047DEC8}" type="datetimeFigureOut">
              <a:rPr lang="en-US" smtClean="0"/>
              <a:t>09/05/24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FEE8D342-2540-4F73-8D5E-74EF4047DEC8}" type="datetimeFigureOut">
              <a:rPr lang="en-US" smtClean="0"/>
              <a:t>09/05/24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76729" y="6757247"/>
            <a:ext cx="15890240" cy="2088515"/>
          </a:xfrm>
        </p:spPr>
        <p:txBody>
          <a:bodyPr anchor="t"/>
          <a:lstStyle>
            <a:lvl1pPr algn="l">
              <a:defRPr sz="7300" b="1" cap="all"/>
            </a:lvl1pPr>
          </a:lstStyle>
          <a:p>
            <a:r>
              <a:rPr lang="it-IT" smtClean="0"/>
              <a:t>Click to edit Master title style</a:t>
            </a:r>
            <a:endParaRPr lang="en-US"/>
          </a:p>
        </p:txBody>
      </p:sp>
      <p:sp>
        <p:nvSpPr>
          <p:cNvPr id="3" name="Text Placeholder 2"/>
          <p:cNvSpPr>
            <a:spLocks noGrp="1"/>
          </p:cNvSpPr>
          <p:nvPr>
            <p:ph type="body" idx="1"/>
          </p:nvPr>
        </p:nvSpPr>
        <p:spPr>
          <a:xfrm>
            <a:off x="1476729" y="4456961"/>
            <a:ext cx="15890240" cy="2300287"/>
          </a:xfrm>
        </p:spPr>
        <p:txBody>
          <a:bodyPr anchor="b"/>
          <a:lstStyle>
            <a:lvl1pPr marL="0" indent="0">
              <a:buNone/>
              <a:defRPr sz="3700">
                <a:solidFill>
                  <a:schemeClr val="tx1">
                    <a:tint val="75000"/>
                  </a:schemeClr>
                </a:solidFill>
              </a:defRPr>
            </a:lvl1pPr>
            <a:lvl2pPr marL="834527" indent="0">
              <a:buNone/>
              <a:defRPr sz="3300">
                <a:solidFill>
                  <a:schemeClr val="tx1">
                    <a:tint val="75000"/>
                  </a:schemeClr>
                </a:solidFill>
              </a:defRPr>
            </a:lvl2pPr>
            <a:lvl3pPr marL="1669054" indent="0">
              <a:buNone/>
              <a:defRPr sz="2900">
                <a:solidFill>
                  <a:schemeClr val="tx1">
                    <a:tint val="75000"/>
                  </a:schemeClr>
                </a:solidFill>
              </a:defRPr>
            </a:lvl3pPr>
            <a:lvl4pPr marL="2503581" indent="0">
              <a:buNone/>
              <a:defRPr sz="2600">
                <a:solidFill>
                  <a:schemeClr val="tx1">
                    <a:tint val="75000"/>
                  </a:schemeClr>
                </a:solidFill>
              </a:defRPr>
            </a:lvl4pPr>
            <a:lvl5pPr marL="3338109" indent="0">
              <a:buNone/>
              <a:defRPr sz="2600">
                <a:solidFill>
                  <a:schemeClr val="tx1">
                    <a:tint val="75000"/>
                  </a:schemeClr>
                </a:solidFill>
              </a:defRPr>
            </a:lvl5pPr>
            <a:lvl6pPr marL="4172636" indent="0">
              <a:buNone/>
              <a:defRPr sz="2600">
                <a:solidFill>
                  <a:schemeClr val="tx1">
                    <a:tint val="75000"/>
                  </a:schemeClr>
                </a:solidFill>
              </a:defRPr>
            </a:lvl6pPr>
            <a:lvl7pPr marL="5007163" indent="0">
              <a:buNone/>
              <a:defRPr sz="2600">
                <a:solidFill>
                  <a:schemeClr val="tx1">
                    <a:tint val="75000"/>
                  </a:schemeClr>
                </a:solidFill>
              </a:defRPr>
            </a:lvl7pPr>
            <a:lvl8pPr marL="5841690" indent="0">
              <a:buNone/>
              <a:defRPr sz="2600">
                <a:solidFill>
                  <a:schemeClr val="tx1">
                    <a:tint val="75000"/>
                  </a:schemeClr>
                </a:solidFill>
              </a:defRPr>
            </a:lvl8pPr>
            <a:lvl9pPr marL="6676217" indent="0">
              <a:buNone/>
              <a:defRPr sz="26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FEE8D342-2540-4F73-8D5E-74EF4047DEC8}" type="datetimeFigureOut">
              <a:rPr lang="en-US" smtClean="0"/>
              <a:t>09/05/24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934720" y="2453641"/>
            <a:ext cx="8256693" cy="6939810"/>
          </a:xfrm>
        </p:spPr>
        <p:txBody>
          <a:bodyPr/>
          <a:lstStyle>
            <a:lvl1pPr>
              <a:defRPr sz="51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9502987" y="2453641"/>
            <a:ext cx="8256693" cy="6939810"/>
          </a:xfrm>
        </p:spPr>
        <p:txBody>
          <a:bodyPr/>
          <a:lstStyle>
            <a:lvl1pPr>
              <a:defRPr sz="51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FEE8D342-2540-4F73-8D5E-74EF4047DEC8}" type="datetimeFigureOut">
              <a:rPr lang="en-US" smtClean="0"/>
              <a:t>09/05/24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934720" y="2353840"/>
            <a:ext cx="8259940" cy="980968"/>
          </a:xfrm>
        </p:spPr>
        <p:txBody>
          <a:bodyPr anchor="b"/>
          <a:lstStyle>
            <a:lvl1pPr marL="0" indent="0">
              <a:buNone/>
              <a:defRPr sz="4400" b="1"/>
            </a:lvl1pPr>
            <a:lvl2pPr marL="834527" indent="0">
              <a:buNone/>
              <a:defRPr sz="3700" b="1"/>
            </a:lvl2pPr>
            <a:lvl3pPr marL="1669054" indent="0">
              <a:buNone/>
              <a:defRPr sz="3300" b="1"/>
            </a:lvl3pPr>
            <a:lvl4pPr marL="2503581" indent="0">
              <a:buNone/>
              <a:defRPr sz="2900" b="1"/>
            </a:lvl4pPr>
            <a:lvl5pPr marL="3338109" indent="0">
              <a:buNone/>
              <a:defRPr sz="2900" b="1"/>
            </a:lvl5pPr>
            <a:lvl6pPr marL="4172636" indent="0">
              <a:buNone/>
              <a:defRPr sz="2900" b="1"/>
            </a:lvl6pPr>
            <a:lvl7pPr marL="5007163" indent="0">
              <a:buNone/>
              <a:defRPr sz="2900" b="1"/>
            </a:lvl7pPr>
            <a:lvl8pPr marL="5841690" indent="0">
              <a:buNone/>
              <a:defRPr sz="2900" b="1"/>
            </a:lvl8pPr>
            <a:lvl9pPr marL="6676217" indent="0">
              <a:buNone/>
              <a:defRPr sz="2900" b="1"/>
            </a:lvl9pPr>
          </a:lstStyle>
          <a:p>
            <a:pPr lvl="0"/>
            <a:r>
              <a:rPr lang="it-IT" smtClean="0"/>
              <a:t>Click to edit Master text styles</a:t>
            </a:r>
          </a:p>
        </p:txBody>
      </p:sp>
      <p:sp>
        <p:nvSpPr>
          <p:cNvPr id="4" name="Content Placeholder 3"/>
          <p:cNvSpPr>
            <a:spLocks noGrp="1"/>
          </p:cNvSpPr>
          <p:nvPr>
            <p:ph sz="half" idx="2"/>
          </p:nvPr>
        </p:nvSpPr>
        <p:spPr>
          <a:xfrm>
            <a:off x="934720" y="3334808"/>
            <a:ext cx="8259940" cy="6058642"/>
          </a:xfrm>
        </p:spPr>
        <p:txBody>
          <a:bodyPr/>
          <a:lstStyle>
            <a:lvl1pPr>
              <a:defRPr sz="4400"/>
            </a:lvl1pPr>
            <a:lvl2pPr>
              <a:defRPr sz="3700"/>
            </a:lvl2pPr>
            <a:lvl3pPr>
              <a:defRPr sz="3300"/>
            </a:lvl3pPr>
            <a:lvl4pPr>
              <a:defRPr sz="2900"/>
            </a:lvl4pPr>
            <a:lvl5pPr>
              <a:defRPr sz="2900"/>
            </a:lvl5pPr>
            <a:lvl6pPr>
              <a:defRPr sz="2900"/>
            </a:lvl6pPr>
            <a:lvl7pPr>
              <a:defRPr sz="2900"/>
            </a:lvl7pPr>
            <a:lvl8pPr>
              <a:defRPr sz="2900"/>
            </a:lvl8pPr>
            <a:lvl9pPr>
              <a:defRPr sz="29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9496497" y="2353840"/>
            <a:ext cx="8263184" cy="980968"/>
          </a:xfrm>
        </p:spPr>
        <p:txBody>
          <a:bodyPr anchor="b"/>
          <a:lstStyle>
            <a:lvl1pPr marL="0" indent="0">
              <a:buNone/>
              <a:defRPr sz="4400" b="1"/>
            </a:lvl1pPr>
            <a:lvl2pPr marL="834527" indent="0">
              <a:buNone/>
              <a:defRPr sz="3700" b="1"/>
            </a:lvl2pPr>
            <a:lvl3pPr marL="1669054" indent="0">
              <a:buNone/>
              <a:defRPr sz="3300" b="1"/>
            </a:lvl3pPr>
            <a:lvl4pPr marL="2503581" indent="0">
              <a:buNone/>
              <a:defRPr sz="2900" b="1"/>
            </a:lvl4pPr>
            <a:lvl5pPr marL="3338109" indent="0">
              <a:buNone/>
              <a:defRPr sz="2900" b="1"/>
            </a:lvl5pPr>
            <a:lvl6pPr marL="4172636" indent="0">
              <a:buNone/>
              <a:defRPr sz="2900" b="1"/>
            </a:lvl6pPr>
            <a:lvl7pPr marL="5007163" indent="0">
              <a:buNone/>
              <a:defRPr sz="2900" b="1"/>
            </a:lvl7pPr>
            <a:lvl8pPr marL="5841690" indent="0">
              <a:buNone/>
              <a:defRPr sz="2900" b="1"/>
            </a:lvl8pPr>
            <a:lvl9pPr marL="6676217" indent="0">
              <a:buNone/>
              <a:defRPr sz="2900" b="1"/>
            </a:lvl9pPr>
          </a:lstStyle>
          <a:p>
            <a:pPr lvl="0"/>
            <a:r>
              <a:rPr lang="it-IT" smtClean="0"/>
              <a:t>Click to edit Master text styles</a:t>
            </a:r>
          </a:p>
        </p:txBody>
      </p:sp>
      <p:sp>
        <p:nvSpPr>
          <p:cNvPr id="6" name="Content Placeholder 5"/>
          <p:cNvSpPr>
            <a:spLocks noGrp="1"/>
          </p:cNvSpPr>
          <p:nvPr>
            <p:ph sz="quarter" idx="4"/>
          </p:nvPr>
        </p:nvSpPr>
        <p:spPr>
          <a:xfrm>
            <a:off x="9496497" y="3334808"/>
            <a:ext cx="8263184" cy="6058642"/>
          </a:xfrm>
        </p:spPr>
        <p:txBody>
          <a:bodyPr/>
          <a:lstStyle>
            <a:lvl1pPr>
              <a:defRPr sz="4400"/>
            </a:lvl1pPr>
            <a:lvl2pPr>
              <a:defRPr sz="3700"/>
            </a:lvl2pPr>
            <a:lvl3pPr>
              <a:defRPr sz="3300"/>
            </a:lvl3pPr>
            <a:lvl4pPr>
              <a:defRPr sz="2900"/>
            </a:lvl4pPr>
            <a:lvl5pPr>
              <a:defRPr sz="2900"/>
            </a:lvl5pPr>
            <a:lvl6pPr>
              <a:defRPr sz="2900"/>
            </a:lvl6pPr>
            <a:lvl7pPr>
              <a:defRPr sz="2900"/>
            </a:lvl7pPr>
            <a:lvl8pPr>
              <a:defRPr sz="2900"/>
            </a:lvl8pPr>
            <a:lvl9pPr>
              <a:defRPr sz="29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FEE8D342-2540-4F73-8D5E-74EF4047DEC8}" type="datetimeFigureOut">
              <a:rPr lang="en-US" smtClean="0"/>
              <a:t>09/05/24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FEE8D342-2540-4F73-8D5E-74EF4047DEC8}" type="datetimeFigureOut">
              <a:rPr lang="en-US" smtClean="0"/>
              <a:t>09/05/24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8D342-2540-4F73-8D5E-74EF4047DEC8}" type="datetimeFigureOut">
              <a:rPr lang="en-US" smtClean="0"/>
              <a:t>09/05/24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4721" y="418677"/>
            <a:ext cx="6150329" cy="1781810"/>
          </a:xfrm>
        </p:spPr>
        <p:txBody>
          <a:bodyPr anchor="b"/>
          <a:lstStyle>
            <a:lvl1pPr algn="l">
              <a:defRPr sz="3700" b="1"/>
            </a:lvl1pPr>
          </a:lstStyle>
          <a:p>
            <a:r>
              <a:rPr lang="it-IT" smtClean="0"/>
              <a:t>Click to edit Master title style</a:t>
            </a:r>
            <a:endParaRPr lang="en-US"/>
          </a:p>
        </p:txBody>
      </p:sp>
      <p:sp>
        <p:nvSpPr>
          <p:cNvPr id="3" name="Content Placeholder 2"/>
          <p:cNvSpPr>
            <a:spLocks noGrp="1"/>
          </p:cNvSpPr>
          <p:nvPr>
            <p:ph idx="1"/>
          </p:nvPr>
        </p:nvSpPr>
        <p:spPr>
          <a:xfrm>
            <a:off x="7308991" y="418678"/>
            <a:ext cx="10450689" cy="8974773"/>
          </a:xfrm>
        </p:spPr>
        <p:txBody>
          <a:bodyPr/>
          <a:lstStyle>
            <a:lvl1pPr>
              <a:defRPr sz="5800"/>
            </a:lvl1pPr>
            <a:lvl2pPr>
              <a:defRPr sz="5100"/>
            </a:lvl2pPr>
            <a:lvl3pPr>
              <a:defRPr sz="4400"/>
            </a:lvl3pPr>
            <a:lvl4pPr>
              <a:defRPr sz="3700"/>
            </a:lvl4pPr>
            <a:lvl5pPr>
              <a:defRPr sz="3700"/>
            </a:lvl5pPr>
            <a:lvl6pPr>
              <a:defRPr sz="3700"/>
            </a:lvl6pPr>
            <a:lvl7pPr>
              <a:defRPr sz="3700"/>
            </a:lvl7pPr>
            <a:lvl8pPr>
              <a:defRPr sz="3700"/>
            </a:lvl8pPr>
            <a:lvl9pPr>
              <a:defRPr sz="37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934721" y="2200488"/>
            <a:ext cx="6150329" cy="7192963"/>
          </a:xfrm>
        </p:spPr>
        <p:txBody>
          <a:bodyPr/>
          <a:lstStyle>
            <a:lvl1pPr marL="0" indent="0">
              <a:buNone/>
              <a:defRPr sz="2600"/>
            </a:lvl1pPr>
            <a:lvl2pPr marL="834527" indent="0">
              <a:buNone/>
              <a:defRPr sz="2200"/>
            </a:lvl2pPr>
            <a:lvl3pPr marL="1669054" indent="0">
              <a:buNone/>
              <a:defRPr sz="1800"/>
            </a:lvl3pPr>
            <a:lvl4pPr marL="2503581" indent="0">
              <a:buNone/>
              <a:defRPr sz="1600"/>
            </a:lvl4pPr>
            <a:lvl5pPr marL="3338109" indent="0">
              <a:buNone/>
              <a:defRPr sz="1600"/>
            </a:lvl5pPr>
            <a:lvl6pPr marL="4172636" indent="0">
              <a:buNone/>
              <a:defRPr sz="1600"/>
            </a:lvl6pPr>
            <a:lvl7pPr marL="5007163" indent="0">
              <a:buNone/>
              <a:defRPr sz="1600"/>
            </a:lvl7pPr>
            <a:lvl8pPr marL="5841690" indent="0">
              <a:buNone/>
              <a:defRPr sz="1600"/>
            </a:lvl8pPr>
            <a:lvl9pPr marL="6676217" indent="0">
              <a:buNone/>
              <a:defRPr sz="16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FEE8D342-2540-4F73-8D5E-74EF4047DEC8}" type="datetimeFigureOut">
              <a:rPr lang="en-US" smtClean="0"/>
              <a:t>09/05/24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4233" y="7360920"/>
            <a:ext cx="11216640" cy="868998"/>
          </a:xfrm>
        </p:spPr>
        <p:txBody>
          <a:bodyPr anchor="b"/>
          <a:lstStyle>
            <a:lvl1pPr algn="l">
              <a:defRPr sz="3700" b="1"/>
            </a:lvl1pPr>
          </a:lstStyle>
          <a:p>
            <a:r>
              <a:rPr lang="it-IT" smtClean="0"/>
              <a:t>Click to edit Master title style</a:t>
            </a:r>
            <a:endParaRPr lang="en-US"/>
          </a:p>
        </p:txBody>
      </p:sp>
      <p:sp>
        <p:nvSpPr>
          <p:cNvPr id="3" name="Picture Placeholder 2"/>
          <p:cNvSpPr>
            <a:spLocks noGrp="1"/>
          </p:cNvSpPr>
          <p:nvPr>
            <p:ph type="pic" idx="1"/>
          </p:nvPr>
        </p:nvSpPr>
        <p:spPr>
          <a:xfrm>
            <a:off x="3664233" y="939588"/>
            <a:ext cx="11216640" cy="6309360"/>
          </a:xfrm>
        </p:spPr>
        <p:txBody>
          <a:bodyPr/>
          <a:lstStyle>
            <a:lvl1pPr marL="0" indent="0">
              <a:buNone/>
              <a:defRPr sz="5800"/>
            </a:lvl1pPr>
            <a:lvl2pPr marL="834527" indent="0">
              <a:buNone/>
              <a:defRPr sz="5100"/>
            </a:lvl2pPr>
            <a:lvl3pPr marL="1669054" indent="0">
              <a:buNone/>
              <a:defRPr sz="4400"/>
            </a:lvl3pPr>
            <a:lvl4pPr marL="2503581" indent="0">
              <a:buNone/>
              <a:defRPr sz="3700"/>
            </a:lvl4pPr>
            <a:lvl5pPr marL="3338109" indent="0">
              <a:buNone/>
              <a:defRPr sz="3700"/>
            </a:lvl5pPr>
            <a:lvl6pPr marL="4172636" indent="0">
              <a:buNone/>
              <a:defRPr sz="3700"/>
            </a:lvl6pPr>
            <a:lvl7pPr marL="5007163" indent="0">
              <a:buNone/>
              <a:defRPr sz="3700"/>
            </a:lvl7pPr>
            <a:lvl8pPr marL="5841690" indent="0">
              <a:buNone/>
              <a:defRPr sz="3700"/>
            </a:lvl8pPr>
            <a:lvl9pPr marL="6676217" indent="0">
              <a:buNone/>
              <a:defRPr sz="37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3664233" y="8229918"/>
            <a:ext cx="11216640" cy="1234122"/>
          </a:xfrm>
        </p:spPr>
        <p:txBody>
          <a:bodyPr/>
          <a:lstStyle>
            <a:lvl1pPr marL="0" indent="0">
              <a:buNone/>
              <a:defRPr sz="2600"/>
            </a:lvl1pPr>
            <a:lvl2pPr marL="834527" indent="0">
              <a:buNone/>
              <a:defRPr sz="2200"/>
            </a:lvl2pPr>
            <a:lvl3pPr marL="1669054" indent="0">
              <a:buNone/>
              <a:defRPr sz="1800"/>
            </a:lvl3pPr>
            <a:lvl4pPr marL="2503581" indent="0">
              <a:buNone/>
              <a:defRPr sz="1600"/>
            </a:lvl4pPr>
            <a:lvl5pPr marL="3338109" indent="0">
              <a:buNone/>
              <a:defRPr sz="1600"/>
            </a:lvl5pPr>
            <a:lvl6pPr marL="4172636" indent="0">
              <a:buNone/>
              <a:defRPr sz="1600"/>
            </a:lvl6pPr>
            <a:lvl7pPr marL="5007163" indent="0">
              <a:buNone/>
              <a:defRPr sz="1600"/>
            </a:lvl7pPr>
            <a:lvl8pPr marL="5841690" indent="0">
              <a:buNone/>
              <a:defRPr sz="1600"/>
            </a:lvl8pPr>
            <a:lvl9pPr marL="6676217" indent="0">
              <a:buNone/>
              <a:defRPr sz="16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FEE8D342-2540-4F73-8D5E-74EF4047DEC8}" type="datetimeFigureOut">
              <a:rPr lang="en-US" smtClean="0"/>
              <a:t>09/05/24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8D456-62CA-47EC-889B-789B8F4ED9B6}"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4720" y="421112"/>
            <a:ext cx="16824960" cy="1752600"/>
          </a:xfrm>
          <a:prstGeom prst="rect">
            <a:avLst/>
          </a:prstGeom>
        </p:spPr>
        <p:txBody>
          <a:bodyPr vert="horz" lIns="166905" tIns="83453" rIns="166905" bIns="83453"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934720" y="2453641"/>
            <a:ext cx="16824960" cy="6939810"/>
          </a:xfrm>
          <a:prstGeom prst="rect">
            <a:avLst/>
          </a:prstGeom>
        </p:spPr>
        <p:txBody>
          <a:bodyPr vert="horz" lIns="166905" tIns="83453" rIns="166905" bIns="83453"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934720" y="9746404"/>
            <a:ext cx="4362027" cy="559858"/>
          </a:xfrm>
          <a:prstGeom prst="rect">
            <a:avLst/>
          </a:prstGeom>
        </p:spPr>
        <p:txBody>
          <a:bodyPr vert="horz" lIns="166905" tIns="83453" rIns="166905" bIns="83453" rtlCol="0" anchor="ctr"/>
          <a:lstStyle>
            <a:lvl1pPr algn="l">
              <a:defRPr sz="2200">
                <a:solidFill>
                  <a:schemeClr val="tx1">
                    <a:tint val="75000"/>
                  </a:schemeClr>
                </a:solidFill>
              </a:defRPr>
            </a:lvl1pPr>
          </a:lstStyle>
          <a:p>
            <a:fld id="{FEE8D342-2540-4F73-8D5E-74EF4047DEC8}" type="datetimeFigureOut">
              <a:rPr lang="en-US" smtClean="0"/>
              <a:t>09/05/24</a:t>
            </a:fld>
            <a:endParaRPr lang="en-US"/>
          </a:p>
        </p:txBody>
      </p:sp>
      <p:sp>
        <p:nvSpPr>
          <p:cNvPr id="5" name="Footer Placeholder 4"/>
          <p:cNvSpPr>
            <a:spLocks noGrp="1"/>
          </p:cNvSpPr>
          <p:nvPr>
            <p:ph type="ftr" sz="quarter" idx="3"/>
          </p:nvPr>
        </p:nvSpPr>
        <p:spPr>
          <a:xfrm>
            <a:off x="6387254" y="9746404"/>
            <a:ext cx="5919893" cy="559858"/>
          </a:xfrm>
          <a:prstGeom prst="rect">
            <a:avLst/>
          </a:prstGeom>
        </p:spPr>
        <p:txBody>
          <a:bodyPr vert="horz" lIns="166905" tIns="83453" rIns="166905" bIns="83453" rtlCol="0" anchor="ctr"/>
          <a:lstStyle>
            <a:lvl1pPr algn="ctr">
              <a:defRPr sz="2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397653" y="9746404"/>
            <a:ext cx="4362027" cy="559858"/>
          </a:xfrm>
          <a:prstGeom prst="rect">
            <a:avLst/>
          </a:prstGeom>
        </p:spPr>
        <p:txBody>
          <a:bodyPr vert="horz" lIns="166905" tIns="83453" rIns="166905" bIns="83453" rtlCol="0" anchor="ctr"/>
          <a:lstStyle>
            <a:lvl1pPr algn="r">
              <a:defRPr sz="2200">
                <a:solidFill>
                  <a:schemeClr val="tx1">
                    <a:tint val="75000"/>
                  </a:schemeClr>
                </a:solidFill>
              </a:defRPr>
            </a:lvl1pPr>
          </a:lstStyle>
          <a:p>
            <a:fld id="{2D38D456-62CA-47EC-889B-789B8F4ED9B6}"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669054" rtl="0" eaLnBrk="1" latinLnBrk="0" hangingPunct="1">
        <a:spcBef>
          <a:spcPct val="0"/>
        </a:spcBef>
        <a:buNone/>
        <a:defRPr sz="8000" kern="1200">
          <a:solidFill>
            <a:schemeClr val="tx1"/>
          </a:solidFill>
          <a:latin typeface="+mj-lt"/>
          <a:ea typeface="+mj-ea"/>
          <a:cs typeface="+mj-cs"/>
        </a:defRPr>
      </a:lvl1pPr>
    </p:titleStyle>
    <p:bodyStyle>
      <a:lvl1pPr marL="625895" indent="-625895" algn="l" defTabSz="1669054" rtl="0" eaLnBrk="1" latinLnBrk="0" hangingPunct="1">
        <a:spcBef>
          <a:spcPct val="20000"/>
        </a:spcBef>
        <a:buFont typeface="Arial" pitchFamily="34" charset="0"/>
        <a:buChar char="•"/>
        <a:defRPr sz="5800" kern="1200">
          <a:solidFill>
            <a:schemeClr val="tx1"/>
          </a:solidFill>
          <a:latin typeface="+mn-lt"/>
          <a:ea typeface="+mn-ea"/>
          <a:cs typeface="+mn-cs"/>
        </a:defRPr>
      </a:lvl1pPr>
      <a:lvl2pPr marL="1356107" indent="-521579" algn="l" defTabSz="1669054" rtl="0" eaLnBrk="1" latinLnBrk="0" hangingPunct="1">
        <a:spcBef>
          <a:spcPct val="20000"/>
        </a:spcBef>
        <a:buFont typeface="Arial" pitchFamily="34" charset="0"/>
        <a:buChar char="–"/>
        <a:defRPr sz="5100" kern="1200">
          <a:solidFill>
            <a:schemeClr val="tx1"/>
          </a:solidFill>
          <a:latin typeface="+mn-lt"/>
          <a:ea typeface="+mn-ea"/>
          <a:cs typeface="+mn-cs"/>
        </a:defRPr>
      </a:lvl2pPr>
      <a:lvl3pPr marL="2086318" indent="-417264" algn="l" defTabSz="1669054" rtl="0" eaLnBrk="1" latinLnBrk="0" hangingPunct="1">
        <a:spcBef>
          <a:spcPct val="20000"/>
        </a:spcBef>
        <a:buFont typeface="Arial" pitchFamily="34" charset="0"/>
        <a:buChar char="•"/>
        <a:defRPr sz="4400" kern="1200">
          <a:solidFill>
            <a:schemeClr val="tx1"/>
          </a:solidFill>
          <a:latin typeface="+mn-lt"/>
          <a:ea typeface="+mn-ea"/>
          <a:cs typeface="+mn-cs"/>
        </a:defRPr>
      </a:lvl3pPr>
      <a:lvl4pPr marL="2920845"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4pPr>
      <a:lvl5pPr marL="3755372"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5pPr>
      <a:lvl6pPr marL="4589899"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6pPr>
      <a:lvl7pPr marL="5424427"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7pPr>
      <a:lvl8pPr marL="6258954"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8pPr>
      <a:lvl9pPr marL="7093481" indent="-417264" algn="l" defTabSz="1669054" rtl="0" eaLnBrk="1" latinLnBrk="0" hangingPunct="1">
        <a:spcBef>
          <a:spcPct val="20000"/>
        </a:spcBef>
        <a:buFont typeface="Arial" pitchFamily="34" charset="0"/>
        <a:buChar char="•"/>
        <a:defRPr sz="3700" kern="1200">
          <a:solidFill>
            <a:schemeClr val="tx1"/>
          </a:solidFill>
          <a:latin typeface="+mn-lt"/>
          <a:ea typeface="+mn-ea"/>
          <a:cs typeface="+mn-cs"/>
        </a:defRPr>
      </a:lvl9pPr>
    </p:bodyStyle>
    <p:otherStyle>
      <a:defPPr>
        <a:defRPr lang="en-US"/>
      </a:defPPr>
      <a:lvl1pPr marL="0" algn="l" defTabSz="1669054" rtl="0" eaLnBrk="1" latinLnBrk="0" hangingPunct="1">
        <a:defRPr sz="3300" kern="1200">
          <a:solidFill>
            <a:schemeClr val="tx1"/>
          </a:solidFill>
          <a:latin typeface="+mn-lt"/>
          <a:ea typeface="+mn-ea"/>
          <a:cs typeface="+mn-cs"/>
        </a:defRPr>
      </a:lvl1pPr>
      <a:lvl2pPr marL="834527" algn="l" defTabSz="1669054" rtl="0" eaLnBrk="1" latinLnBrk="0" hangingPunct="1">
        <a:defRPr sz="3300" kern="1200">
          <a:solidFill>
            <a:schemeClr val="tx1"/>
          </a:solidFill>
          <a:latin typeface="+mn-lt"/>
          <a:ea typeface="+mn-ea"/>
          <a:cs typeface="+mn-cs"/>
        </a:defRPr>
      </a:lvl2pPr>
      <a:lvl3pPr marL="1669054" algn="l" defTabSz="1669054" rtl="0" eaLnBrk="1" latinLnBrk="0" hangingPunct="1">
        <a:defRPr sz="3300" kern="1200">
          <a:solidFill>
            <a:schemeClr val="tx1"/>
          </a:solidFill>
          <a:latin typeface="+mn-lt"/>
          <a:ea typeface="+mn-ea"/>
          <a:cs typeface="+mn-cs"/>
        </a:defRPr>
      </a:lvl3pPr>
      <a:lvl4pPr marL="2503581" algn="l" defTabSz="1669054" rtl="0" eaLnBrk="1" latinLnBrk="0" hangingPunct="1">
        <a:defRPr sz="3300" kern="1200">
          <a:solidFill>
            <a:schemeClr val="tx1"/>
          </a:solidFill>
          <a:latin typeface="+mn-lt"/>
          <a:ea typeface="+mn-ea"/>
          <a:cs typeface="+mn-cs"/>
        </a:defRPr>
      </a:lvl4pPr>
      <a:lvl5pPr marL="3338109" algn="l" defTabSz="1669054" rtl="0" eaLnBrk="1" latinLnBrk="0" hangingPunct="1">
        <a:defRPr sz="3300" kern="1200">
          <a:solidFill>
            <a:schemeClr val="tx1"/>
          </a:solidFill>
          <a:latin typeface="+mn-lt"/>
          <a:ea typeface="+mn-ea"/>
          <a:cs typeface="+mn-cs"/>
        </a:defRPr>
      </a:lvl5pPr>
      <a:lvl6pPr marL="4172636" algn="l" defTabSz="1669054" rtl="0" eaLnBrk="1" latinLnBrk="0" hangingPunct="1">
        <a:defRPr sz="3300" kern="1200">
          <a:solidFill>
            <a:schemeClr val="tx1"/>
          </a:solidFill>
          <a:latin typeface="+mn-lt"/>
          <a:ea typeface="+mn-ea"/>
          <a:cs typeface="+mn-cs"/>
        </a:defRPr>
      </a:lvl6pPr>
      <a:lvl7pPr marL="5007163" algn="l" defTabSz="1669054" rtl="0" eaLnBrk="1" latinLnBrk="0" hangingPunct="1">
        <a:defRPr sz="3300" kern="1200">
          <a:solidFill>
            <a:schemeClr val="tx1"/>
          </a:solidFill>
          <a:latin typeface="+mn-lt"/>
          <a:ea typeface="+mn-ea"/>
          <a:cs typeface="+mn-cs"/>
        </a:defRPr>
      </a:lvl7pPr>
      <a:lvl8pPr marL="5841690" algn="l" defTabSz="1669054" rtl="0" eaLnBrk="1" latinLnBrk="0" hangingPunct="1">
        <a:defRPr sz="3300" kern="1200">
          <a:solidFill>
            <a:schemeClr val="tx1"/>
          </a:solidFill>
          <a:latin typeface="+mn-lt"/>
          <a:ea typeface="+mn-ea"/>
          <a:cs typeface="+mn-cs"/>
        </a:defRPr>
      </a:lvl8pPr>
      <a:lvl9pPr marL="6676217" algn="l" defTabSz="1669054" rtl="0" eaLnBrk="1" latinLnBrk="0" hangingPunct="1">
        <a:defRPr sz="3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image" Target="../media/image29.jpeg"/><Relationship Id="rId10" Type="http://schemas.openxmlformats.org/officeDocument/2006/relationships/image" Target="../media/image30.png"/></Relationships>
</file>

<file path=ppt/slides/_rels/slide12.xml.rels><?xml version="1.0" encoding="UTF-8" standalone="yes"?>
<Relationships xmlns="http://schemas.openxmlformats.org/package/2006/relationships"><Relationship Id="rId11" Type="http://schemas.openxmlformats.org/officeDocument/2006/relationships/image" Target="../media/image44.jpe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B76621-8DE3-4A09-B4E0-284CAFECACBE}"/>
              </a:ext>
            </a:extLst>
          </p:cNvPr>
          <p:cNvPicPr>
            <a:picLocks noChangeAspect="1"/>
          </p:cNvPicPr>
          <p:nvPr/>
        </p:nvPicPr>
        <p:blipFill rotWithShape="1">
          <a:blip r:embed="rId2">
            <a:extLst>
              <a:ext uri="{28A0092B-C50C-407E-A947-70E740481C1C}">
                <a14:useLocalDpi xmlns:a14="http://schemas.microsoft.com/office/drawing/2010/main" val="0"/>
              </a:ext>
            </a:extLst>
          </a:blip>
          <a:srcRect t="24711"/>
          <a:stretch/>
        </p:blipFill>
        <p:spPr>
          <a:xfrm>
            <a:off x="1" y="0"/>
            <a:ext cx="18694400" cy="10515599"/>
          </a:xfrm>
          <a:prstGeom prst="rect">
            <a:avLst/>
          </a:prstGeom>
        </p:spPr>
      </p:pic>
      <p:sp>
        <p:nvSpPr>
          <p:cNvPr id="4" name="Rectangle 3">
            <a:extLst>
              <a:ext uri="{FF2B5EF4-FFF2-40B4-BE49-F238E27FC236}">
                <a16:creationId xmlns:a16="http://schemas.microsoft.com/office/drawing/2014/main" xmlns="" id="{BD9D2123-8D51-49C5-BD3D-6D131E4FF96C}"/>
              </a:ext>
            </a:extLst>
          </p:cNvPr>
          <p:cNvSpPr/>
          <p:nvPr/>
        </p:nvSpPr>
        <p:spPr>
          <a:xfrm>
            <a:off x="1" y="1"/>
            <a:ext cx="18694399"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xmlns="" id="{A90D8B37-ADC4-4CE6-9F8E-134F0435EEEA}"/>
              </a:ext>
            </a:extLst>
          </p:cNvPr>
          <p:cNvSpPr/>
          <p:nvPr/>
        </p:nvSpPr>
        <p:spPr>
          <a:xfrm>
            <a:off x="12593971" y="5257799"/>
            <a:ext cx="8465574" cy="8436077"/>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61DB5D-0374-4FBC-884D-BEB9821D48BF}"/>
              </a:ext>
            </a:extLst>
          </p:cNvPr>
          <p:cNvSpPr/>
          <p:nvPr/>
        </p:nvSpPr>
        <p:spPr>
          <a:xfrm>
            <a:off x="16669263" y="3388442"/>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9234FD90-7D70-4252-9728-CF754282526F}"/>
              </a:ext>
            </a:extLst>
          </p:cNvPr>
          <p:cNvSpPr/>
          <p:nvPr/>
        </p:nvSpPr>
        <p:spPr>
          <a:xfrm>
            <a:off x="10884259" y="8943527"/>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5ED5198F-EC92-487F-A5C7-DEA564E51085}"/>
              </a:ext>
            </a:extLst>
          </p:cNvPr>
          <p:cNvSpPr/>
          <p:nvPr/>
        </p:nvSpPr>
        <p:spPr>
          <a:xfrm>
            <a:off x="13242979" y="6297560"/>
            <a:ext cx="8465574" cy="8436077"/>
          </a:xfrm>
          <a:prstGeom prst="ellipse">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C8A2706-E1E1-4147-8A84-63618D0D598E}"/>
              </a:ext>
            </a:extLst>
          </p:cNvPr>
          <p:cNvSpPr/>
          <p:nvPr/>
        </p:nvSpPr>
        <p:spPr>
          <a:xfrm>
            <a:off x="4867283" y="4316652"/>
            <a:ext cx="9644584" cy="215443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200" b="1" spc="50" dirty="0" smtClean="0">
                <a:ln w="11430"/>
                <a:solidFill>
                  <a:srgbClr val="000000"/>
                </a:solidFill>
                <a:effectLst>
                  <a:outerShdw blurRad="76200" dist="50800" dir="5400000" algn="tl" rotWithShape="0">
                    <a:srgbClr val="000000">
                      <a:alpha val="65000"/>
                    </a:srgbClr>
                  </a:outerShdw>
                </a:effectLst>
                <a:latin typeface="Azo Sans" panose="02000000000000000000" pitchFamily="50" charset="0"/>
              </a:rPr>
              <a:t>WELCOME TO NINFA</a:t>
            </a:r>
          </a:p>
          <a:p>
            <a:pPr algn="ct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House of Creation &amp; Quality of </a:t>
            </a:r>
            <a:r>
              <a:rPr lang="en-US"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Clothings</a:t>
            </a: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600" b="1" spc="50" dirty="0" smtClean="0">
                <a:ln w="11430"/>
                <a:solidFill>
                  <a:schemeClr val="bg1"/>
                </a:solidFill>
                <a:effectLst>
                  <a:outerShdw blurRad="76200" dist="50800" dir="5400000" algn="tl" rotWithShape="0">
                    <a:srgbClr val="000000">
                      <a:alpha val="65000"/>
                    </a:srgbClr>
                  </a:outerShdw>
                </a:effectLst>
              </a:rPr>
              <a:t>Since 2009</a:t>
            </a:r>
          </a:p>
        </p:txBody>
      </p:sp>
      <p:cxnSp>
        <p:nvCxnSpPr>
          <p:cNvPr id="17" name="Straight Connector 16">
            <a:extLst>
              <a:ext uri="{FF2B5EF4-FFF2-40B4-BE49-F238E27FC236}">
                <a16:creationId xmlns:a16="http://schemas.microsoft.com/office/drawing/2014/main" xmlns="" id="{0977C075-E03D-4020-85C7-A942C9175F52}"/>
              </a:ext>
            </a:extLst>
          </p:cNvPr>
          <p:cNvCxnSpPr/>
          <p:nvPr/>
        </p:nvCxnSpPr>
        <p:spPr>
          <a:xfrm flipV="1">
            <a:off x="5889070" y="5273768"/>
            <a:ext cx="7561146" cy="57725"/>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pic>
        <p:nvPicPr>
          <p:cNvPr id="9" name="Picture 8" descr="ninfa-mode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06"/>
            <a:ext cx="4252660" cy="10487957"/>
          </a:xfrm>
          <a:prstGeom prst="rect">
            <a:avLst/>
          </a:prstGeom>
        </p:spPr>
      </p:pic>
      <p:pic>
        <p:nvPicPr>
          <p:cNvPr id="18" name="Picture 17" descr="NINFA-ltd-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9163" y="7797597"/>
            <a:ext cx="3501103" cy="2010964"/>
          </a:xfrm>
          <a:prstGeom prst="rect">
            <a:avLst/>
          </a:prstGeom>
        </p:spPr>
      </p:pic>
    </p:spTree>
    <p:extLst>
      <p:ext uri="{BB962C8B-B14F-4D97-AF65-F5344CB8AC3E}">
        <p14:creationId xmlns:p14="http://schemas.microsoft.com/office/powerpoint/2010/main" val="1744111023"/>
      </p:ext>
    </p:extLst>
  </p:cSld>
  <p:clrMapOvr>
    <a:masterClrMapping/>
  </p:clrMapOvr>
  <mc:AlternateContent xmlns:mc="http://schemas.openxmlformats.org/markup-compatibility/2006" xmlns:p14="http://schemas.microsoft.com/office/powerpoint/2010/main">
    <mc:Choice Requires="p14">
      <p:transition spd="slow" p14:dur="16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extile office  hd pic">
            <a:extLst>
              <a:ext uri="{FF2B5EF4-FFF2-40B4-BE49-F238E27FC236}">
                <a16:creationId xmlns:a16="http://schemas.microsoft.com/office/drawing/2014/main" xmlns="" id="{8F769235-0B10-4DF3-B188-A551ECD43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708466" cy="10515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9B5AD29-7C51-42D9-A8AC-30576D211B72}"/>
              </a:ext>
            </a:extLst>
          </p:cNvPr>
          <p:cNvSpPr/>
          <p:nvPr/>
        </p:nvSpPr>
        <p:spPr>
          <a:xfrm>
            <a:off x="-14066" y="0"/>
            <a:ext cx="18722532" cy="10515600"/>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xmlns="" id="{95FA978E-73CD-4412-84DC-772C181D04A3}"/>
              </a:ext>
            </a:extLst>
          </p:cNvPr>
          <p:cNvSpPr/>
          <p:nvPr/>
        </p:nvSpPr>
        <p:spPr>
          <a:xfrm>
            <a:off x="10257369" y="7574609"/>
            <a:ext cx="606779"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7"/>
            <a:ext cx="6545703"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OVERVIEW</a:t>
            </a:r>
            <a:endParaRPr lang="en-US" sz="5400" b="1" dirty="0">
              <a:solidFill>
                <a:schemeClr val="bg1"/>
              </a:solidFill>
              <a:latin typeface="Azo Sans" panose="02000000000000000000" pitchFamily="50" charset="0"/>
            </a:endParaRPr>
          </a:p>
        </p:txBody>
      </p:sp>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05</a:t>
            </a:r>
          </a:p>
        </p:txBody>
      </p:sp>
      <p:cxnSp>
        <p:nvCxnSpPr>
          <p:cNvPr id="17" name="Straight Connector 16">
            <a:extLst>
              <a:ext uri="{FF2B5EF4-FFF2-40B4-BE49-F238E27FC236}">
                <a16:creationId xmlns:a16="http://schemas.microsoft.com/office/drawing/2014/main" xmlns="" id="{35BA8AF2-3233-4BF1-97EC-E0F4CBD8A362}"/>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6ECD51BE-629A-4A0C-ACF3-CB92EF5FBE4C}"/>
              </a:ext>
            </a:extLst>
          </p:cNvPr>
          <p:cNvGrpSpPr/>
          <p:nvPr/>
        </p:nvGrpSpPr>
        <p:grpSpPr>
          <a:xfrm>
            <a:off x="7179782" y="3109461"/>
            <a:ext cx="5424958" cy="4744484"/>
            <a:chOff x="11030176" y="5105940"/>
            <a:chExt cx="5313922" cy="4744484"/>
          </a:xfrm>
        </p:grpSpPr>
        <p:sp>
          <p:nvSpPr>
            <p:cNvPr id="32" name="Oval 31">
              <a:extLst>
                <a:ext uri="{FF2B5EF4-FFF2-40B4-BE49-F238E27FC236}">
                  <a16:creationId xmlns:a16="http://schemas.microsoft.com/office/drawing/2014/main" xmlns="" id="{95370488-10A8-4650-BF82-07AA669529E3}"/>
                </a:ext>
              </a:extLst>
            </p:cNvPr>
            <p:cNvSpPr/>
            <p:nvPr/>
          </p:nvSpPr>
          <p:spPr>
            <a:xfrm>
              <a:off x="14679890" y="5105940"/>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3F26DB03-2B7E-47EE-A505-772755B9632A}"/>
                </a:ext>
              </a:extLst>
            </p:cNvPr>
            <p:cNvSpPr/>
            <p:nvPr/>
          </p:nvSpPr>
          <p:spPr>
            <a:xfrm>
              <a:off x="11201548" y="5169739"/>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4B30F3AF-DF44-4CC3-AC4F-7C1BBAF63CAE}"/>
                </a:ext>
              </a:extLst>
            </p:cNvPr>
            <p:cNvSpPr/>
            <p:nvPr/>
          </p:nvSpPr>
          <p:spPr>
            <a:xfrm>
              <a:off x="11030176" y="85263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1920A8E4-AD86-4CC0-A922-723E422B9107}"/>
                </a:ext>
              </a:extLst>
            </p:cNvPr>
            <p:cNvSpPr/>
            <p:nvPr/>
          </p:nvSpPr>
          <p:spPr>
            <a:xfrm>
              <a:off x="15542561" y="7816358"/>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xmlns="" id="{500095B1-71DC-480F-A5F3-4D37F6F14EE6}"/>
                </a:ext>
              </a:extLst>
            </p:cNvPr>
            <p:cNvSpPr/>
            <p:nvPr/>
          </p:nvSpPr>
          <p:spPr>
            <a:xfrm>
              <a:off x="11237723" y="5325351"/>
              <a:ext cx="4526280" cy="45250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Rectangle 37">
            <a:extLst>
              <a:ext uri="{FF2B5EF4-FFF2-40B4-BE49-F238E27FC236}">
                <a16:creationId xmlns:a16="http://schemas.microsoft.com/office/drawing/2014/main" xmlns="" id="{1B4BC11B-82D8-4F6C-905E-EFEBC750A6AD}"/>
              </a:ext>
            </a:extLst>
          </p:cNvPr>
          <p:cNvSpPr/>
          <p:nvPr/>
        </p:nvSpPr>
        <p:spPr>
          <a:xfrm>
            <a:off x="640213" y="3252825"/>
            <a:ext cx="6539569" cy="2339102"/>
          </a:xfrm>
          <a:prstGeom prst="rect">
            <a:avLst/>
          </a:prstGeom>
        </p:spPr>
        <p:txBody>
          <a:bodyPr wrap="square">
            <a:spAutoFit/>
          </a:bodyPr>
          <a:lstStyle/>
          <a:p>
            <a:pPr algn="r"/>
            <a:r>
              <a:rPr lang="en-US" b="1" dirty="0">
                <a:solidFill>
                  <a:srgbClr val="B53A39"/>
                </a:solidFill>
                <a:latin typeface="Azo Sans" panose="02000000000000000000" pitchFamily="50" charset="0"/>
              </a:rPr>
              <a:t>EXPERIENCE</a:t>
            </a:r>
          </a:p>
          <a:p>
            <a:pPr algn="r">
              <a:buClr>
                <a:srgbClr val="B53A39"/>
              </a:buClr>
            </a:pPr>
            <a:r>
              <a:rPr lang="en-US" sz="1600" dirty="0">
                <a:solidFill>
                  <a:schemeClr val="bg1"/>
                </a:solidFill>
                <a:latin typeface="Azo Sans" panose="02000000000000000000" pitchFamily="50" charset="0"/>
              </a:rPr>
              <a:t>In the past few years we have worked and work mostly with Italian customers and we can say that we are a loyal company as a trusted supplier for some customers.</a:t>
            </a:r>
          </a:p>
          <a:p>
            <a:pPr algn="r">
              <a:buClr>
                <a:srgbClr val="B53A39"/>
              </a:buClr>
            </a:pPr>
            <a:endParaRPr lang="en-US" sz="1600" dirty="0">
              <a:solidFill>
                <a:schemeClr val="bg1"/>
              </a:solidFill>
              <a:latin typeface="Azo Sans" panose="02000000000000000000" pitchFamily="50" charset="0"/>
            </a:endParaRPr>
          </a:p>
          <a:p>
            <a:pPr algn="r">
              <a:buClr>
                <a:srgbClr val="B53A39"/>
              </a:buClr>
            </a:pPr>
            <a:r>
              <a:rPr lang="en-US" sz="1600" dirty="0">
                <a:solidFill>
                  <a:schemeClr val="bg1"/>
                </a:solidFill>
                <a:latin typeface="Azo Sans" panose="02000000000000000000" pitchFamily="50" charset="0"/>
              </a:rPr>
              <a:t>PULL LOVE, as the first Italian name. We are the only agent / quality control for the Arezzo Brand PULL LOVE. </a:t>
            </a:r>
            <a:r>
              <a:rPr lang="en-US" sz="1600" dirty="0" err="1">
                <a:solidFill>
                  <a:schemeClr val="bg1"/>
                </a:solidFill>
                <a:latin typeface="Azo Sans" panose="02000000000000000000" pitchFamily="50" charset="0"/>
              </a:rPr>
              <a:t>Harmont</a:t>
            </a:r>
            <a:r>
              <a:rPr lang="en-US" sz="1600" dirty="0">
                <a:solidFill>
                  <a:schemeClr val="bg1"/>
                </a:solidFill>
                <a:latin typeface="Azo Sans" panose="02000000000000000000" pitchFamily="50" charset="0"/>
              </a:rPr>
              <a:t> &amp; Blaine Junior by </a:t>
            </a:r>
            <a:r>
              <a:rPr lang="en-US" sz="1600" dirty="0" err="1">
                <a:solidFill>
                  <a:schemeClr val="bg1"/>
                </a:solidFill>
                <a:latin typeface="Azo Sans" panose="02000000000000000000" pitchFamily="50" charset="0"/>
              </a:rPr>
              <a:t>Casandrino</a:t>
            </a:r>
            <a:r>
              <a:rPr lang="en-US" sz="1600" dirty="0">
                <a:solidFill>
                  <a:schemeClr val="bg1"/>
                </a:solidFill>
                <a:latin typeface="Azo Sans" panose="02000000000000000000" pitchFamily="50" charset="0"/>
              </a:rPr>
              <a:t>. This is why we feel we have the right experience that you were probably looking for.</a:t>
            </a:r>
          </a:p>
        </p:txBody>
      </p:sp>
      <p:sp>
        <p:nvSpPr>
          <p:cNvPr id="39" name="Rectangle 38">
            <a:extLst>
              <a:ext uri="{FF2B5EF4-FFF2-40B4-BE49-F238E27FC236}">
                <a16:creationId xmlns:a16="http://schemas.microsoft.com/office/drawing/2014/main" xmlns="" id="{F974C17B-254E-4427-863C-55D3AA5C54F9}"/>
              </a:ext>
            </a:extLst>
          </p:cNvPr>
          <p:cNvSpPr/>
          <p:nvPr/>
        </p:nvSpPr>
        <p:spPr>
          <a:xfrm>
            <a:off x="534271" y="6586825"/>
            <a:ext cx="6539569" cy="861774"/>
          </a:xfrm>
          <a:prstGeom prst="rect">
            <a:avLst/>
          </a:prstGeom>
        </p:spPr>
        <p:txBody>
          <a:bodyPr wrap="square">
            <a:spAutoFit/>
          </a:bodyPr>
          <a:lstStyle/>
          <a:p>
            <a:pPr algn="r"/>
            <a:r>
              <a:rPr lang="en-US" b="1" dirty="0">
                <a:solidFill>
                  <a:srgbClr val="B53A39"/>
                </a:solidFill>
                <a:latin typeface="Azo Sans" panose="02000000000000000000" pitchFamily="50" charset="0"/>
              </a:rPr>
              <a:t>PRICE</a:t>
            </a:r>
          </a:p>
          <a:p>
            <a:pPr algn="r"/>
            <a:r>
              <a:rPr lang="en-US" sz="1600" dirty="0">
                <a:solidFill>
                  <a:schemeClr val="bg1"/>
                </a:solidFill>
                <a:latin typeface="Azo Sans" panose="02000000000000000000" pitchFamily="50" charset="0"/>
              </a:rPr>
              <a:t>With our "Vertical Integrated Production Solution", nobody can beat our prices especially when compared to the quality you will get..</a:t>
            </a:r>
          </a:p>
        </p:txBody>
      </p:sp>
      <p:sp>
        <p:nvSpPr>
          <p:cNvPr id="40" name="Rectangle 39">
            <a:extLst>
              <a:ext uri="{FF2B5EF4-FFF2-40B4-BE49-F238E27FC236}">
                <a16:creationId xmlns:a16="http://schemas.microsoft.com/office/drawing/2014/main" xmlns="" id="{D01BF066-A296-46E7-920B-A3E4C985BE29}"/>
              </a:ext>
            </a:extLst>
          </p:cNvPr>
          <p:cNvSpPr/>
          <p:nvPr/>
        </p:nvSpPr>
        <p:spPr>
          <a:xfrm>
            <a:off x="12736467" y="3297651"/>
            <a:ext cx="5277956" cy="2092881"/>
          </a:xfrm>
          <a:prstGeom prst="rect">
            <a:avLst/>
          </a:prstGeom>
        </p:spPr>
        <p:txBody>
          <a:bodyPr wrap="square">
            <a:spAutoFit/>
          </a:bodyPr>
          <a:lstStyle/>
          <a:p>
            <a:r>
              <a:rPr lang="en-US" b="1" dirty="0">
                <a:solidFill>
                  <a:srgbClr val="B53A39"/>
                </a:solidFill>
                <a:latin typeface="Azo Sans" panose="02000000000000000000" pitchFamily="50" charset="0"/>
              </a:rPr>
              <a:t>VISIONS</a:t>
            </a:r>
          </a:p>
          <a:p>
            <a:pPr>
              <a:buClr>
                <a:srgbClr val="B53A39"/>
              </a:buClr>
            </a:pPr>
            <a:r>
              <a:rPr lang="en-US" sz="1600" dirty="0">
                <a:solidFill>
                  <a:schemeClr val="bg1"/>
                </a:solidFill>
                <a:latin typeface="Azo Sans" panose="02000000000000000000" pitchFamily="50" charset="0"/>
              </a:rPr>
              <a:t>Customer satisfaction is our vision. To provide the best quality, the highest performance, we adopt production procedures characterized by a systematic work style aimed at achieving excellence and timeliness.</a:t>
            </a:r>
          </a:p>
          <a:p>
            <a:pPr>
              <a:buClr>
                <a:srgbClr val="B53A39"/>
              </a:buClr>
            </a:pPr>
            <a:r>
              <a:rPr lang="en-US" sz="1600" dirty="0">
                <a:solidFill>
                  <a:schemeClr val="bg1"/>
                </a:solidFill>
                <a:latin typeface="Azo Sans" panose="02000000000000000000" pitchFamily="50" charset="0"/>
              </a:rPr>
              <a:t>We enjoy an effective professional relationship between the buyer, employees and management.</a:t>
            </a:r>
          </a:p>
        </p:txBody>
      </p:sp>
      <p:sp>
        <p:nvSpPr>
          <p:cNvPr id="41" name="Rectangle 40">
            <a:extLst>
              <a:ext uri="{FF2B5EF4-FFF2-40B4-BE49-F238E27FC236}">
                <a16:creationId xmlns:a16="http://schemas.microsoft.com/office/drawing/2014/main" xmlns="" id="{16E222F9-35EA-4BD8-993C-C1B83B6394FE}"/>
              </a:ext>
            </a:extLst>
          </p:cNvPr>
          <p:cNvSpPr/>
          <p:nvPr/>
        </p:nvSpPr>
        <p:spPr>
          <a:xfrm>
            <a:off x="12504346" y="5901259"/>
            <a:ext cx="5510075" cy="1107996"/>
          </a:xfrm>
          <a:prstGeom prst="rect">
            <a:avLst/>
          </a:prstGeom>
        </p:spPr>
        <p:txBody>
          <a:bodyPr wrap="square">
            <a:spAutoFit/>
          </a:bodyPr>
          <a:lstStyle/>
          <a:p>
            <a:r>
              <a:rPr lang="en-US" b="1" dirty="0">
                <a:solidFill>
                  <a:srgbClr val="B53A39"/>
                </a:solidFill>
                <a:latin typeface="Azo Sans" panose="02000000000000000000" pitchFamily="50" charset="0"/>
              </a:rPr>
              <a:t>WARRANTY</a:t>
            </a:r>
          </a:p>
          <a:p>
            <a:pPr>
              <a:buClr>
                <a:srgbClr val="B53A39"/>
              </a:buClr>
            </a:pPr>
            <a:r>
              <a:rPr lang="en-US" sz="1600" dirty="0">
                <a:solidFill>
                  <a:schemeClr val="bg1"/>
                </a:solidFill>
                <a:latin typeface="Azo Sans" panose="02000000000000000000" pitchFamily="50" charset="0"/>
              </a:rPr>
              <a:t>We take care of the service of the superior guarantee to our Customers, for example taking the responsibility of after sales. We can only say: put us to the test!</a:t>
            </a:r>
          </a:p>
        </p:txBody>
      </p:sp>
      <p:sp>
        <p:nvSpPr>
          <p:cNvPr id="42" name="Rectangle 41">
            <a:extLst>
              <a:ext uri="{FF2B5EF4-FFF2-40B4-BE49-F238E27FC236}">
                <a16:creationId xmlns:a16="http://schemas.microsoft.com/office/drawing/2014/main" xmlns="" id="{FE08EF2C-16F3-437E-9FAB-E62298B1AD45}"/>
              </a:ext>
            </a:extLst>
          </p:cNvPr>
          <p:cNvSpPr/>
          <p:nvPr/>
        </p:nvSpPr>
        <p:spPr>
          <a:xfrm>
            <a:off x="10974813" y="7757305"/>
            <a:ext cx="7039608" cy="1600438"/>
          </a:xfrm>
          <a:prstGeom prst="rect">
            <a:avLst/>
          </a:prstGeom>
        </p:spPr>
        <p:txBody>
          <a:bodyPr wrap="square">
            <a:spAutoFit/>
          </a:bodyPr>
          <a:lstStyle/>
          <a:p>
            <a:r>
              <a:rPr lang="en-US" b="1" dirty="0">
                <a:solidFill>
                  <a:srgbClr val="B53A39"/>
                </a:solidFill>
                <a:latin typeface="Azo Sans" panose="02000000000000000000" pitchFamily="50" charset="0"/>
              </a:rPr>
              <a:t>OUR CURRENT AND PAST CUSTOMERS:</a:t>
            </a:r>
          </a:p>
          <a:p>
            <a:pPr>
              <a:buClr>
                <a:srgbClr val="B53A39"/>
              </a:buClr>
            </a:pPr>
            <a:r>
              <a:rPr lang="en-US" sz="1600" dirty="0">
                <a:solidFill>
                  <a:schemeClr val="bg1"/>
                </a:solidFill>
                <a:latin typeface="Azo Sans" panose="02000000000000000000" pitchFamily="50" charset="0"/>
              </a:rPr>
              <a:t>Italy: </a:t>
            </a:r>
          </a:p>
          <a:p>
            <a:pPr>
              <a:buClr>
                <a:srgbClr val="B53A39"/>
              </a:buClr>
            </a:pPr>
            <a:r>
              <a:rPr lang="en-US" sz="1600" dirty="0">
                <a:solidFill>
                  <a:schemeClr val="bg1"/>
                </a:solidFill>
                <a:latin typeface="Azo Sans" panose="02000000000000000000" pitchFamily="50" charset="0"/>
              </a:rPr>
              <a:t>PL Retails Spa, AGB Company Spa, Colella </a:t>
            </a:r>
            <a:r>
              <a:rPr lang="en-US" sz="1600" dirty="0" err="1">
                <a:solidFill>
                  <a:schemeClr val="bg1"/>
                </a:solidFill>
                <a:latin typeface="Azo Sans" panose="02000000000000000000" pitchFamily="50" charset="0"/>
              </a:rPr>
              <a:t>Srl</a:t>
            </a:r>
            <a:r>
              <a:rPr lang="en-US" sz="1600" dirty="0">
                <a:solidFill>
                  <a:schemeClr val="bg1"/>
                </a:solidFill>
                <a:latin typeface="Azo Sans" panose="02000000000000000000" pitchFamily="50" charset="0"/>
              </a:rPr>
              <a:t>, </a:t>
            </a:r>
            <a:r>
              <a:rPr lang="en-US" sz="1600" dirty="0" err="1">
                <a:solidFill>
                  <a:schemeClr val="bg1"/>
                </a:solidFill>
                <a:latin typeface="Azo Sans" panose="02000000000000000000" pitchFamily="50" charset="0"/>
              </a:rPr>
              <a:t>Ruta</a:t>
            </a:r>
            <a:r>
              <a:rPr lang="en-US" sz="1600" dirty="0">
                <a:solidFill>
                  <a:schemeClr val="bg1"/>
                </a:solidFill>
                <a:latin typeface="Azo Sans" panose="02000000000000000000" pitchFamily="50" charset="0"/>
              </a:rPr>
              <a:t> Group, In.com Spa, Dream Project Spa, </a:t>
            </a:r>
            <a:r>
              <a:rPr lang="en-US" sz="1600" dirty="0" err="1">
                <a:solidFill>
                  <a:schemeClr val="bg1"/>
                </a:solidFill>
                <a:latin typeface="Azo Sans" panose="02000000000000000000" pitchFamily="50" charset="0"/>
              </a:rPr>
              <a:t>Fenicia</a:t>
            </a:r>
            <a:r>
              <a:rPr lang="en-US" sz="1600" dirty="0">
                <a:solidFill>
                  <a:schemeClr val="bg1"/>
                </a:solidFill>
                <a:latin typeface="Azo Sans" panose="02000000000000000000" pitchFamily="50" charset="0"/>
              </a:rPr>
              <a:t> Spa, </a:t>
            </a:r>
            <a:r>
              <a:rPr lang="en-US" sz="1600" dirty="0" err="1">
                <a:solidFill>
                  <a:schemeClr val="bg1"/>
                </a:solidFill>
                <a:latin typeface="Azo Sans" panose="02000000000000000000" pitchFamily="50" charset="0"/>
              </a:rPr>
              <a:t>Compar</a:t>
            </a:r>
            <a:r>
              <a:rPr lang="en-US" sz="1600" dirty="0">
                <a:solidFill>
                  <a:schemeClr val="bg1"/>
                </a:solidFill>
                <a:latin typeface="Azo Sans" panose="02000000000000000000" pitchFamily="50" charset="0"/>
              </a:rPr>
              <a:t> Spa.</a:t>
            </a:r>
          </a:p>
          <a:p>
            <a:pPr>
              <a:buClr>
                <a:srgbClr val="B53A39"/>
              </a:buClr>
            </a:pPr>
            <a:r>
              <a:rPr lang="en-US" sz="1600" dirty="0">
                <a:solidFill>
                  <a:schemeClr val="bg1"/>
                </a:solidFill>
                <a:latin typeface="Azo Sans" panose="02000000000000000000" pitchFamily="50" charset="0"/>
              </a:rPr>
              <a:t>Poland: </a:t>
            </a:r>
          </a:p>
          <a:p>
            <a:pPr>
              <a:buClr>
                <a:srgbClr val="B53A39"/>
              </a:buClr>
            </a:pPr>
            <a:r>
              <a:rPr lang="en-US" sz="1600" dirty="0">
                <a:solidFill>
                  <a:schemeClr val="bg1"/>
                </a:solidFill>
                <a:latin typeface="Azo Sans" panose="02000000000000000000" pitchFamily="50" charset="0"/>
              </a:rPr>
              <a:t>LPP SA, </a:t>
            </a:r>
            <a:r>
              <a:rPr lang="en-US" sz="1600" dirty="0" err="1">
                <a:solidFill>
                  <a:schemeClr val="bg1"/>
                </a:solidFill>
                <a:latin typeface="Azo Sans" panose="02000000000000000000" pitchFamily="50" charset="0"/>
              </a:rPr>
              <a:t>Monnari</a:t>
            </a:r>
            <a:r>
              <a:rPr lang="en-US" sz="1600" dirty="0">
                <a:solidFill>
                  <a:schemeClr val="bg1"/>
                </a:solidFill>
                <a:latin typeface="Azo Sans" panose="02000000000000000000" pitchFamily="50" charset="0"/>
              </a:rPr>
              <a:t> Trade SA.</a:t>
            </a:r>
          </a:p>
        </p:txBody>
      </p:sp>
      <p:pic>
        <p:nvPicPr>
          <p:cNvPr id="21" name="Picture 20" descr="ninfa-lett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05665" y="444515"/>
            <a:ext cx="2082800" cy="977900"/>
          </a:xfrm>
          <a:prstGeom prst="rect">
            <a:avLst/>
          </a:prstGeom>
        </p:spPr>
      </p:pic>
    </p:spTree>
    <p:extLst>
      <p:ext uri="{BB962C8B-B14F-4D97-AF65-F5344CB8AC3E}">
        <p14:creationId xmlns:p14="http://schemas.microsoft.com/office/powerpoint/2010/main" val="2885547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extile office  hd pic">
            <a:extLst>
              <a:ext uri="{FF2B5EF4-FFF2-40B4-BE49-F238E27FC236}">
                <a16:creationId xmlns:a16="http://schemas.microsoft.com/office/drawing/2014/main" xmlns="" id="{8F769235-0B10-4DF3-B188-A551ECD43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708466" cy="10515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9B5AD29-7C51-42D9-A8AC-30576D211B72}"/>
              </a:ext>
            </a:extLst>
          </p:cNvPr>
          <p:cNvSpPr/>
          <p:nvPr/>
        </p:nvSpPr>
        <p:spPr>
          <a:xfrm>
            <a:off x="-14066" y="0"/>
            <a:ext cx="18722532" cy="10515600"/>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7"/>
            <a:ext cx="6545703"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OUR  BUYERS</a:t>
            </a:r>
            <a:endParaRPr lang="en-US" sz="5400" b="1" dirty="0">
              <a:solidFill>
                <a:schemeClr val="bg1"/>
              </a:solidFill>
              <a:latin typeface="Azo Sans" panose="02000000000000000000" pitchFamily="50" charset="0"/>
            </a:endParaRPr>
          </a:p>
        </p:txBody>
      </p:sp>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06</a:t>
            </a:r>
          </a:p>
        </p:txBody>
      </p:sp>
      <p:cxnSp>
        <p:nvCxnSpPr>
          <p:cNvPr id="17" name="Straight Connector 16">
            <a:extLst>
              <a:ext uri="{FF2B5EF4-FFF2-40B4-BE49-F238E27FC236}">
                <a16:creationId xmlns:a16="http://schemas.microsoft.com/office/drawing/2014/main" xmlns="" id="{35BA8AF2-3233-4BF1-97EC-E0F4CBD8A362}"/>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328A19E2-C767-4DA3-A639-FE3D1E71636F}"/>
              </a:ext>
            </a:extLst>
          </p:cNvPr>
          <p:cNvGrpSpPr/>
          <p:nvPr/>
        </p:nvGrpSpPr>
        <p:grpSpPr>
          <a:xfrm>
            <a:off x="2285139" y="2510593"/>
            <a:ext cx="14138188" cy="6335486"/>
            <a:chOff x="2278106" y="2503715"/>
            <a:chExt cx="14138188" cy="6335486"/>
          </a:xfrm>
        </p:grpSpPr>
        <p:sp>
          <p:nvSpPr>
            <p:cNvPr id="2" name="Rectangle: Rounded Corners 1">
              <a:extLst>
                <a:ext uri="{FF2B5EF4-FFF2-40B4-BE49-F238E27FC236}">
                  <a16:creationId xmlns:a16="http://schemas.microsoft.com/office/drawing/2014/main" xmlns="" id="{9C1D735D-14C2-4904-B742-09334424E99D}"/>
                </a:ext>
              </a:extLst>
            </p:cNvPr>
            <p:cNvSpPr/>
            <p:nvPr/>
          </p:nvSpPr>
          <p:spPr>
            <a:xfrm>
              <a:off x="2278106" y="2503715"/>
              <a:ext cx="14138188" cy="63354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xmlns="" id="{F5BE5D2C-A733-471F-B683-2B20DBA2E8BD}"/>
                </a:ext>
              </a:extLst>
            </p:cNvPr>
            <p:cNvGrpSpPr/>
            <p:nvPr/>
          </p:nvGrpSpPr>
          <p:grpSpPr>
            <a:xfrm>
              <a:off x="3119340" y="3139760"/>
              <a:ext cx="12339019" cy="5304421"/>
              <a:chOff x="6147142" y="1469378"/>
              <a:chExt cx="11617229" cy="4692094"/>
            </a:xfrm>
          </p:grpSpPr>
          <p:pic>
            <p:nvPicPr>
              <p:cNvPr id="22" name="Picture 21" descr="Hacintosh HD:Users:bobby:Desktop:Bobby:Nifa-Dhaka:COMAPNY PROFILE:download.png">
                <a:extLst>
                  <a:ext uri="{FF2B5EF4-FFF2-40B4-BE49-F238E27FC236}">
                    <a16:creationId xmlns:a16="http://schemas.microsoft.com/office/drawing/2014/main" xmlns="" id="{919F34E9-99F9-44ED-A8CE-6A7FF16110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085713" y="1469378"/>
                <a:ext cx="1981200" cy="1058545"/>
              </a:xfrm>
              <a:prstGeom prst="rect">
                <a:avLst/>
              </a:prstGeom>
              <a:ln/>
            </p:spPr>
            <p:style>
              <a:lnRef idx="1">
                <a:schemeClr val="accent2"/>
              </a:lnRef>
              <a:fillRef idx="2">
                <a:schemeClr val="accent2"/>
              </a:fillRef>
              <a:effectRef idx="1">
                <a:schemeClr val="accent2"/>
              </a:effectRef>
              <a:fontRef idx="minor">
                <a:schemeClr val="dk1"/>
              </a:fontRef>
            </p:style>
          </p:pic>
          <p:pic>
            <p:nvPicPr>
              <p:cNvPr id="23" name="Picture 22" descr="Hacintosh HD:Users:bobby:Desktop:Bobby:Nifa-Dhaka:COMAPNY PROFILE:LOGO-CamicissimaMilanoSince-2016-Black_02.jpg">
                <a:extLst>
                  <a:ext uri="{FF2B5EF4-FFF2-40B4-BE49-F238E27FC236}">
                    <a16:creationId xmlns:a16="http://schemas.microsoft.com/office/drawing/2014/main" xmlns="" id="{AC093AB9-9485-4E34-A6F9-E6688035F06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605371" y="1609712"/>
                <a:ext cx="2159000" cy="777875"/>
              </a:xfrm>
              <a:prstGeom prst="rect">
                <a:avLst/>
              </a:prstGeom>
              <a:ln/>
            </p:spPr>
            <p:style>
              <a:lnRef idx="1">
                <a:schemeClr val="accent2"/>
              </a:lnRef>
              <a:fillRef idx="2">
                <a:schemeClr val="accent2"/>
              </a:fillRef>
              <a:effectRef idx="1">
                <a:schemeClr val="accent2"/>
              </a:effectRef>
              <a:fontRef idx="minor">
                <a:schemeClr val="dk1"/>
              </a:fontRef>
            </p:style>
          </p:pic>
          <p:pic>
            <p:nvPicPr>
              <p:cNvPr id="24" name="Picture 23" descr="Hacintosh HD:Users:bobby:Desktop:Bobby:Nifa-Dhaka:COMAPNY PROFILE:download-2.png">
                <a:extLst>
                  <a:ext uri="{FF2B5EF4-FFF2-40B4-BE49-F238E27FC236}">
                    <a16:creationId xmlns:a16="http://schemas.microsoft.com/office/drawing/2014/main" xmlns="" id="{DF02A33F-93F1-447B-A5C8-7C167C3C338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02896" y="3322238"/>
                <a:ext cx="1066516" cy="1058545"/>
              </a:xfrm>
              <a:prstGeom prst="rect">
                <a:avLst/>
              </a:prstGeom>
              <a:ln/>
            </p:spPr>
            <p:style>
              <a:lnRef idx="1">
                <a:schemeClr val="accent2"/>
              </a:lnRef>
              <a:fillRef idx="2">
                <a:schemeClr val="accent2"/>
              </a:fillRef>
              <a:effectRef idx="1">
                <a:schemeClr val="accent2"/>
              </a:effectRef>
              <a:fontRef idx="minor">
                <a:schemeClr val="dk1"/>
              </a:fontRef>
            </p:style>
          </p:pic>
          <p:pic>
            <p:nvPicPr>
              <p:cNvPr id="25" name="Picture 24" descr="Hacintosh HD:Users:bobby:Desktop:Bobby:Nifa-Dhaka:COMAPNY PROFILE:download.jpg">
                <a:extLst>
                  <a:ext uri="{FF2B5EF4-FFF2-40B4-BE49-F238E27FC236}">
                    <a16:creationId xmlns:a16="http://schemas.microsoft.com/office/drawing/2014/main" xmlns="" id="{B77F4273-5221-429B-A430-BB12326D05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468007" y="2994556"/>
                <a:ext cx="1981200" cy="1981200"/>
              </a:xfrm>
              <a:prstGeom prst="rect">
                <a:avLst/>
              </a:prstGeom>
              <a:ln/>
            </p:spPr>
            <p:style>
              <a:lnRef idx="1">
                <a:schemeClr val="accent2"/>
              </a:lnRef>
              <a:fillRef idx="2">
                <a:schemeClr val="accent2"/>
              </a:fillRef>
              <a:effectRef idx="1">
                <a:schemeClr val="accent2"/>
              </a:effectRef>
              <a:fontRef idx="minor">
                <a:schemeClr val="dk1"/>
              </a:fontRef>
            </p:style>
          </p:pic>
          <p:pic>
            <p:nvPicPr>
              <p:cNvPr id="26" name="Picture 25" descr="Hacintosh HD:Users:bobby:Desktop:Bobby:Nifa-Dhaka:COMAPNY PROFILE:download-1.jpg">
                <a:extLst>
                  <a:ext uri="{FF2B5EF4-FFF2-40B4-BE49-F238E27FC236}">
                    <a16:creationId xmlns:a16="http://schemas.microsoft.com/office/drawing/2014/main" xmlns="" id="{F067892B-E5C3-48C1-BB7A-5C17FFED347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50553" y="2867079"/>
                <a:ext cx="2006600" cy="1956435"/>
              </a:xfrm>
              <a:prstGeom prst="rect">
                <a:avLst/>
              </a:prstGeom>
              <a:ln/>
            </p:spPr>
            <p:style>
              <a:lnRef idx="1">
                <a:schemeClr val="accent2"/>
              </a:lnRef>
              <a:fillRef idx="2">
                <a:schemeClr val="accent2"/>
              </a:fillRef>
              <a:effectRef idx="1">
                <a:schemeClr val="accent2"/>
              </a:effectRef>
              <a:fontRef idx="minor">
                <a:schemeClr val="dk1"/>
              </a:fontRef>
            </p:style>
          </p:pic>
          <p:pic>
            <p:nvPicPr>
              <p:cNvPr id="27" name="Picture 26" descr="Hacintosh HD:Users:bobby:Desktop:Bobby:Nifa-Dhaka:COMAPNY PROFILE:download-1.png">
                <a:extLst>
                  <a:ext uri="{FF2B5EF4-FFF2-40B4-BE49-F238E27FC236}">
                    <a16:creationId xmlns:a16="http://schemas.microsoft.com/office/drawing/2014/main" xmlns="" id="{A9A9F90E-9E40-401F-825E-059A5AE1ABE2}"/>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3203067" y="2994556"/>
                <a:ext cx="1863846" cy="1956435"/>
              </a:xfrm>
              <a:prstGeom prst="rect">
                <a:avLst/>
              </a:prstGeom>
              <a:ln/>
            </p:spPr>
            <p:style>
              <a:lnRef idx="1">
                <a:schemeClr val="accent2"/>
              </a:lnRef>
              <a:fillRef idx="2">
                <a:schemeClr val="accent2"/>
              </a:fillRef>
              <a:effectRef idx="1">
                <a:schemeClr val="accent2"/>
              </a:effectRef>
              <a:fontRef idx="minor">
                <a:schemeClr val="dk1"/>
              </a:fontRef>
            </p:style>
          </p:pic>
          <p:pic>
            <p:nvPicPr>
              <p:cNvPr id="28" name="Picture 27" descr="Hacintosh HD:Users:bobby:Desktop:Bobby:Nifa-Dhaka:COMAPNY PROFILE:images.jpg">
                <a:extLst>
                  <a:ext uri="{FF2B5EF4-FFF2-40B4-BE49-F238E27FC236}">
                    <a16:creationId xmlns:a16="http://schemas.microsoft.com/office/drawing/2014/main" xmlns="" id="{237B1A4D-7B85-4550-AF49-40283F4F576D}"/>
                  </a:ext>
                </a:extLst>
              </p:cNvPr>
              <p:cNvPicPr/>
              <p:nvPr/>
            </p:nvPicPr>
            <p:blipFill rotWithShape="1">
              <a:blip r:embed="rId9">
                <a:extLst>
                  <a:ext uri="{28A0092B-C50C-407E-A947-70E740481C1C}">
                    <a14:useLocalDpi xmlns:a14="http://schemas.microsoft.com/office/drawing/2010/main" val="0"/>
                  </a:ext>
                </a:extLst>
              </a:blip>
              <a:srcRect t="29238" b="28455"/>
              <a:stretch/>
            </p:blipFill>
            <p:spPr bwMode="auto">
              <a:xfrm>
                <a:off x="15783171" y="3566055"/>
                <a:ext cx="1981200" cy="838201"/>
              </a:xfrm>
              <a:prstGeom prst="rect">
                <a:avLst/>
              </a:prstGeom>
              <a:ln/>
            </p:spPr>
            <p:style>
              <a:lnRef idx="1">
                <a:schemeClr val="accent2"/>
              </a:lnRef>
              <a:fillRef idx="2">
                <a:schemeClr val="accent2"/>
              </a:fillRef>
              <a:effectRef idx="1">
                <a:schemeClr val="accent2"/>
              </a:effectRef>
              <a:fontRef idx="minor">
                <a:schemeClr val="dk1"/>
              </a:fontRef>
            </p:style>
          </p:pic>
          <p:pic>
            <p:nvPicPr>
              <p:cNvPr id="29" name="Picture 28" descr="Hacintosh HD:Users:bobby:Desktop:Bobby:Nifa-Dhaka:COMAPNY PROFILE:download-3.png">
                <a:extLst>
                  <a:ext uri="{FF2B5EF4-FFF2-40B4-BE49-F238E27FC236}">
                    <a16:creationId xmlns:a16="http://schemas.microsoft.com/office/drawing/2014/main" xmlns="" id="{CA4822B1-E78D-4E54-AD25-315AF2B60681}"/>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9619445" y="5506380"/>
                <a:ext cx="1887855" cy="417195"/>
              </a:xfrm>
              <a:prstGeom prst="rect">
                <a:avLst/>
              </a:prstGeom>
              <a:ln/>
            </p:spPr>
            <p:style>
              <a:lnRef idx="1">
                <a:schemeClr val="accent2"/>
              </a:lnRef>
              <a:fillRef idx="2">
                <a:schemeClr val="accent2"/>
              </a:fillRef>
              <a:effectRef idx="1">
                <a:schemeClr val="accent2"/>
              </a:effectRef>
              <a:fontRef idx="minor">
                <a:schemeClr val="dk1"/>
              </a:fontRef>
            </p:style>
          </p:pic>
          <p:pic>
            <p:nvPicPr>
              <p:cNvPr id="30" name="Picture 29" descr="Hacintosh HD:Users:bobby:Desktop:Bobby:Nifa-Dhaka:COMAPNY PROFILE:download-4.png">
                <a:extLst>
                  <a:ext uri="{FF2B5EF4-FFF2-40B4-BE49-F238E27FC236}">
                    <a16:creationId xmlns:a16="http://schemas.microsoft.com/office/drawing/2014/main" xmlns="" id="{2922433E-9D49-45A5-AE40-BB198960614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2905296" y="5281362"/>
                <a:ext cx="1760220" cy="880110"/>
              </a:xfrm>
              <a:prstGeom prst="rect">
                <a:avLst/>
              </a:prstGeom>
              <a:ln/>
            </p:spPr>
            <p:style>
              <a:lnRef idx="1">
                <a:schemeClr val="accent2"/>
              </a:lnRef>
              <a:fillRef idx="2">
                <a:schemeClr val="accent2"/>
              </a:fillRef>
              <a:effectRef idx="1">
                <a:schemeClr val="accent2"/>
              </a:effectRef>
              <a:fontRef idx="minor">
                <a:schemeClr val="dk1"/>
              </a:fontRef>
            </p:style>
          </p:pic>
          <p:grpSp>
            <p:nvGrpSpPr>
              <p:cNvPr id="43" name="Group 42">
                <a:extLst>
                  <a:ext uri="{FF2B5EF4-FFF2-40B4-BE49-F238E27FC236}">
                    <a16:creationId xmlns:a16="http://schemas.microsoft.com/office/drawing/2014/main" xmlns="" id="{6D579D4F-9F36-4EDB-A3BC-5F523EE2ED46}"/>
                  </a:ext>
                </a:extLst>
              </p:cNvPr>
              <p:cNvGrpSpPr/>
              <p:nvPr/>
            </p:nvGrpSpPr>
            <p:grpSpPr>
              <a:xfrm>
                <a:off x="6147142" y="1469378"/>
                <a:ext cx="6400113" cy="939800"/>
                <a:chOff x="487912" y="7378735"/>
                <a:chExt cx="6400113" cy="939800"/>
              </a:xfrm>
            </p:grpSpPr>
            <p:pic>
              <p:nvPicPr>
                <p:cNvPr id="44" name="Picture 43" descr="Hacintosh HD:Users:bobby:Desktop:Bobby:Nifa-Dhaka:COMAPNY PROFILE:HBL.png">
                  <a:extLst>
                    <a:ext uri="{FF2B5EF4-FFF2-40B4-BE49-F238E27FC236}">
                      <a16:creationId xmlns:a16="http://schemas.microsoft.com/office/drawing/2014/main" xmlns="" id="{3C15F3F3-CDF5-444F-9861-4ACDA127760B}"/>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487912" y="7378735"/>
                  <a:ext cx="1978025" cy="939800"/>
                </a:xfrm>
                <a:prstGeom prst="rect">
                  <a:avLst/>
                </a:prstGeom>
                <a:ln/>
              </p:spPr>
              <p:style>
                <a:lnRef idx="1">
                  <a:schemeClr val="accent2"/>
                </a:lnRef>
                <a:fillRef idx="2">
                  <a:schemeClr val="accent2"/>
                </a:fillRef>
                <a:effectRef idx="1">
                  <a:schemeClr val="accent2"/>
                </a:effectRef>
                <a:fontRef idx="minor">
                  <a:schemeClr val="dk1"/>
                </a:fontRef>
              </p:style>
            </p:pic>
            <p:pic>
              <p:nvPicPr>
                <p:cNvPr id="45" name="Picture 44" descr="Hacintosh HD:Users:bobby:Desktop:Bobby:Nifa-Dhaka:COMAPNY PROFILE:PL LOGO.png">
                  <a:extLst>
                    <a:ext uri="{FF2B5EF4-FFF2-40B4-BE49-F238E27FC236}">
                      <a16:creationId xmlns:a16="http://schemas.microsoft.com/office/drawing/2014/main" xmlns="" id="{2F6AF68B-EDCF-41E2-B9BE-48B02A49F7EC}"/>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2815115" y="7444434"/>
                  <a:ext cx="2192655" cy="786130"/>
                </a:xfrm>
                <a:prstGeom prst="rect">
                  <a:avLst/>
                </a:prstGeom>
                <a:ln/>
              </p:spPr>
              <p:style>
                <a:lnRef idx="1">
                  <a:schemeClr val="accent2"/>
                </a:lnRef>
                <a:fillRef idx="2">
                  <a:schemeClr val="accent2"/>
                </a:fillRef>
                <a:effectRef idx="1">
                  <a:schemeClr val="accent2"/>
                </a:effectRef>
                <a:fontRef idx="minor">
                  <a:schemeClr val="dk1"/>
                </a:fontRef>
              </p:style>
            </p:pic>
            <p:pic>
              <p:nvPicPr>
                <p:cNvPr id="46" name="Picture 45" descr="Hacintosh HD:Users:bobby:Desktop:Bobby:Nifa-Dhaka:COMAPNY PROFILE:LOGO-BEBOARD.png">
                  <a:extLst>
                    <a:ext uri="{FF2B5EF4-FFF2-40B4-BE49-F238E27FC236}">
                      <a16:creationId xmlns:a16="http://schemas.microsoft.com/office/drawing/2014/main" xmlns="" id="{0F9F4EBE-696C-41A8-8770-5A7F93C502CE}"/>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5356948" y="7464558"/>
                  <a:ext cx="1531077" cy="768154"/>
                </a:xfrm>
                <a:prstGeom prst="rect">
                  <a:avLst/>
                </a:prstGeom>
                <a:ln/>
              </p:spPr>
              <p:style>
                <a:lnRef idx="1">
                  <a:schemeClr val="accent2"/>
                </a:lnRef>
                <a:fillRef idx="2">
                  <a:schemeClr val="accent2"/>
                </a:fillRef>
                <a:effectRef idx="1">
                  <a:schemeClr val="accent2"/>
                </a:effectRef>
                <a:fontRef idx="minor">
                  <a:schemeClr val="dk1"/>
                </a:fontRef>
              </p:style>
            </p:pic>
          </p:grpSp>
        </p:grpSp>
      </p:grpSp>
      <p:pic>
        <p:nvPicPr>
          <p:cNvPr id="31" name="Picture 30" descr="ninfa-letterin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773400" y="461443"/>
            <a:ext cx="2082800" cy="977900"/>
          </a:xfrm>
          <a:prstGeom prst="rect">
            <a:avLst/>
          </a:prstGeom>
        </p:spPr>
      </p:pic>
    </p:spTree>
    <p:extLst>
      <p:ext uri="{BB962C8B-B14F-4D97-AF65-F5344CB8AC3E}">
        <p14:creationId xmlns:p14="http://schemas.microsoft.com/office/powerpoint/2010/main" val="130459995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d pic office">
            <a:extLst>
              <a:ext uri="{FF2B5EF4-FFF2-40B4-BE49-F238E27FC236}">
                <a16:creationId xmlns:a16="http://schemas.microsoft.com/office/drawing/2014/main" xmlns="" id="{03161FD3-BDB2-469B-B2DE-466EF9933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28"/>
            <a:ext cx="18688490" cy="10528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D9D2123-8D51-49C5-BD3D-6D131E4FF96C}"/>
              </a:ext>
            </a:extLst>
          </p:cNvPr>
          <p:cNvSpPr/>
          <p:nvPr/>
        </p:nvSpPr>
        <p:spPr>
          <a:xfrm>
            <a:off x="-304800" y="0"/>
            <a:ext cx="18694399" cy="10528727"/>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xmlns="" id="{A90D8B37-ADC4-4CE6-9F8E-134F0435EEEA}"/>
              </a:ext>
            </a:extLst>
          </p:cNvPr>
          <p:cNvSpPr/>
          <p:nvPr/>
        </p:nvSpPr>
        <p:spPr>
          <a:xfrm>
            <a:off x="9023451" y="1216743"/>
            <a:ext cx="8465574" cy="8436077"/>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xmlns="" id="{9D61DB5D-0374-4FBC-884D-BEB9821D48BF}"/>
              </a:ext>
            </a:extLst>
          </p:cNvPr>
          <p:cNvSpPr/>
          <p:nvPr/>
        </p:nvSpPr>
        <p:spPr>
          <a:xfrm>
            <a:off x="16527611" y="1353577"/>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9234FD90-7D70-4252-9728-CF754282526F}"/>
              </a:ext>
            </a:extLst>
          </p:cNvPr>
          <p:cNvSpPr/>
          <p:nvPr/>
        </p:nvSpPr>
        <p:spPr>
          <a:xfrm>
            <a:off x="9049869" y="8836831"/>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xmlns="" id="{5ED5198F-EC92-487F-A5C7-DEA564E51085}"/>
              </a:ext>
            </a:extLst>
          </p:cNvPr>
          <p:cNvSpPr/>
          <p:nvPr/>
        </p:nvSpPr>
        <p:spPr>
          <a:xfrm>
            <a:off x="7287424" y="694326"/>
            <a:ext cx="8465574" cy="8436077"/>
          </a:xfrm>
          <a:prstGeom prst="ellips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9B6E1D9C-2F0E-4BEF-9ED3-53C2A57745EF}"/>
              </a:ext>
            </a:extLst>
          </p:cNvPr>
          <p:cNvSpPr/>
          <p:nvPr/>
        </p:nvSpPr>
        <p:spPr>
          <a:xfrm>
            <a:off x="811061" y="570927"/>
            <a:ext cx="6545703"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OUR CONTACTS</a:t>
            </a:r>
            <a:endParaRPr lang="en-US" sz="5400" b="1" dirty="0">
              <a:solidFill>
                <a:schemeClr val="bg1"/>
              </a:solidFill>
              <a:latin typeface="Azo Sans" panose="02000000000000000000" pitchFamily="50" charset="0"/>
            </a:endParaRPr>
          </a:p>
        </p:txBody>
      </p:sp>
      <p:grpSp>
        <p:nvGrpSpPr>
          <p:cNvPr id="19" name="Group 18">
            <a:extLst>
              <a:ext uri="{FF2B5EF4-FFF2-40B4-BE49-F238E27FC236}">
                <a16:creationId xmlns:a16="http://schemas.microsoft.com/office/drawing/2014/main" xmlns="" id="{28E6F531-6E8E-4FA2-993A-6BF1F453299D}"/>
              </a:ext>
            </a:extLst>
          </p:cNvPr>
          <p:cNvGrpSpPr/>
          <p:nvPr/>
        </p:nvGrpSpPr>
        <p:grpSpPr>
          <a:xfrm>
            <a:off x="1047198" y="2006190"/>
            <a:ext cx="6931231" cy="7527703"/>
            <a:chOff x="5881585" y="1199292"/>
            <a:chExt cx="6931231" cy="7527703"/>
          </a:xfrm>
        </p:grpSpPr>
        <p:sp>
          <p:nvSpPr>
            <p:cNvPr id="20" name="Rectangle 19">
              <a:extLst>
                <a:ext uri="{FF2B5EF4-FFF2-40B4-BE49-F238E27FC236}">
                  <a16:creationId xmlns:a16="http://schemas.microsoft.com/office/drawing/2014/main" xmlns="" id="{E3E58962-2C22-4486-BB33-516B7D4DB0C1}"/>
                </a:ext>
              </a:extLst>
            </p:cNvPr>
            <p:cNvSpPr/>
            <p:nvPr/>
          </p:nvSpPr>
          <p:spPr>
            <a:xfrm>
              <a:off x="5881585" y="1199292"/>
              <a:ext cx="6931231" cy="7527703"/>
            </a:xfrm>
            <a:prstGeom prst="rect">
              <a:avLst/>
            </a:prstGeom>
          </p:spPr>
          <p:txBody>
            <a:bodyPr wrap="square">
              <a:spAutoFit/>
            </a:bodyPr>
            <a:lstStyle/>
            <a:p>
              <a:pPr algn="just">
                <a:lnSpc>
                  <a:spcPct val="150000"/>
                </a:lnSpc>
              </a:pPr>
              <a:r>
                <a:rPr lang="en-US" sz="3600" b="1" dirty="0" smtClean="0">
                  <a:solidFill>
                    <a:schemeClr val="bg1"/>
                  </a:solidFill>
                  <a:latin typeface="Azo Sans" panose="02000000000000000000" pitchFamily="50" charset="0"/>
                </a:rPr>
                <a:t>NINFA </a:t>
              </a:r>
              <a:r>
                <a:rPr lang="en-US" sz="3600" b="1" dirty="0">
                  <a:solidFill>
                    <a:schemeClr val="bg1"/>
                  </a:solidFill>
                  <a:latin typeface="Azo Sans" panose="02000000000000000000" pitchFamily="50" charset="0"/>
                </a:rPr>
                <a:t>Textiles Ltd</a:t>
              </a:r>
              <a:r>
                <a:rPr lang="en-US" sz="3600" b="1" dirty="0" smtClean="0">
                  <a:solidFill>
                    <a:schemeClr val="bg1"/>
                  </a:solidFill>
                  <a:latin typeface="Azo Sans" panose="02000000000000000000" pitchFamily="50" charset="0"/>
                </a:rPr>
                <a:t>.</a:t>
              </a:r>
              <a:endParaRPr lang="en-US" sz="3600" dirty="0" smtClean="0">
                <a:solidFill>
                  <a:schemeClr val="bg1"/>
                </a:solidFill>
                <a:latin typeface="Azo Sans" panose="02000000000000000000" pitchFamily="50" charset="0"/>
              </a:endParaRPr>
            </a:p>
            <a:p>
              <a:pPr algn="just">
                <a:lnSpc>
                  <a:spcPct val="150000"/>
                </a:lnSpc>
              </a:pPr>
              <a:r>
                <a:rPr lang="en-US" sz="1600" dirty="0">
                  <a:solidFill>
                    <a:schemeClr val="bg1"/>
                  </a:solidFill>
                  <a:latin typeface="Azo Sans" panose="02000000000000000000" pitchFamily="50" charset="0"/>
                </a:rPr>
                <a:t>	</a:t>
              </a:r>
              <a:r>
                <a:rPr lang="en-US" sz="1600" dirty="0" smtClean="0">
                  <a:solidFill>
                    <a:schemeClr val="bg1"/>
                  </a:solidFill>
                  <a:latin typeface="Azo Sans" panose="02000000000000000000" pitchFamily="50" charset="0"/>
                </a:rPr>
                <a:t>60</a:t>
              </a:r>
              <a:r>
                <a:rPr lang="en-US" sz="1600" dirty="0">
                  <a:solidFill>
                    <a:schemeClr val="bg1"/>
                  </a:solidFill>
                  <a:latin typeface="Azo Sans" panose="02000000000000000000" pitchFamily="50" charset="0"/>
                </a:rPr>
                <a:t>, </a:t>
              </a:r>
              <a:r>
                <a:rPr lang="en-US" sz="1600" dirty="0" err="1">
                  <a:solidFill>
                    <a:schemeClr val="bg1"/>
                  </a:solidFill>
                  <a:latin typeface="Azo Sans" panose="02000000000000000000" pitchFamily="50" charset="0"/>
                </a:rPr>
                <a:t>Gawsul</a:t>
              </a:r>
              <a:r>
                <a:rPr lang="en-US" sz="1600" dirty="0">
                  <a:solidFill>
                    <a:schemeClr val="bg1"/>
                  </a:solidFill>
                  <a:latin typeface="Azo Sans" panose="02000000000000000000" pitchFamily="50" charset="0"/>
                </a:rPr>
                <a:t> Azam Avenue, Sector:13, </a:t>
              </a:r>
            </a:p>
            <a:p>
              <a:pPr algn="just">
                <a:lnSpc>
                  <a:spcPct val="150000"/>
                </a:lnSpc>
              </a:pPr>
              <a:r>
                <a:rPr lang="en-US" sz="1600" dirty="0">
                  <a:solidFill>
                    <a:schemeClr val="bg1"/>
                  </a:solidFill>
                  <a:latin typeface="Azo Sans" panose="02000000000000000000" pitchFamily="50" charset="0"/>
                </a:rPr>
                <a:t>	Uttara 1230, Dhaka | Bangladesh.</a:t>
              </a:r>
            </a:p>
            <a:p>
              <a:pPr lvl="1" algn="just">
                <a:lnSpc>
                  <a:spcPct val="150000"/>
                </a:lnSpc>
              </a:pPr>
              <a:r>
                <a:rPr lang="en-US" sz="1600" dirty="0">
                  <a:solidFill>
                    <a:schemeClr val="bg1"/>
                  </a:solidFill>
                  <a:latin typeface="Azo Sans" panose="02000000000000000000" pitchFamily="50" charset="0"/>
                </a:rPr>
                <a:t>+880 </a:t>
              </a:r>
              <a:r>
                <a:rPr lang="en-US" sz="1600" dirty="0" smtClean="0">
                  <a:solidFill>
                    <a:schemeClr val="bg1"/>
                  </a:solidFill>
                  <a:latin typeface="Azo Sans" panose="02000000000000000000" pitchFamily="50" charset="0"/>
                </a:rPr>
                <a:t>255086607        https</a:t>
              </a:r>
              <a:r>
                <a:rPr lang="en-US" sz="1600" dirty="0">
                  <a:solidFill>
                    <a:schemeClr val="bg1"/>
                  </a:solidFill>
                  <a:latin typeface="Azo Sans" panose="02000000000000000000" pitchFamily="50" charset="0"/>
                </a:rPr>
                <a:t>://</a:t>
              </a:r>
              <a:r>
                <a:rPr lang="en-US" sz="1600" dirty="0" err="1">
                  <a:solidFill>
                    <a:schemeClr val="bg1"/>
                  </a:solidFill>
                  <a:latin typeface="Azo Sans" panose="02000000000000000000" pitchFamily="50" charset="0"/>
                </a:rPr>
                <a:t>www.nifatextiles.com</a:t>
              </a:r>
              <a:r>
                <a:rPr lang="en-US" sz="1600" dirty="0" smtClean="0">
                  <a:solidFill>
                    <a:schemeClr val="bg1"/>
                  </a:solidFill>
                  <a:latin typeface="Azo Sans" panose="02000000000000000000" pitchFamily="50" charset="0"/>
                </a:rPr>
                <a:t>/</a:t>
              </a:r>
              <a:endParaRPr lang="en-US" sz="1600" dirty="0">
                <a:solidFill>
                  <a:schemeClr val="bg1"/>
                </a:solidFill>
                <a:latin typeface="Azo Sans" panose="02000000000000000000" pitchFamily="50" charset="0"/>
              </a:endParaRPr>
            </a:p>
            <a:p>
              <a:pPr algn="just">
                <a:lnSpc>
                  <a:spcPct val="150000"/>
                </a:lnSpc>
              </a:pPr>
              <a:endParaRPr lang="en-US" sz="1600" dirty="0">
                <a:solidFill>
                  <a:schemeClr val="bg1"/>
                </a:solidFill>
                <a:latin typeface="Azo Sans" panose="02000000000000000000" pitchFamily="50" charset="0"/>
              </a:endParaRPr>
            </a:p>
            <a:p>
              <a:pPr algn="just">
                <a:lnSpc>
                  <a:spcPct val="150000"/>
                </a:lnSpc>
              </a:pPr>
              <a:r>
                <a:rPr lang="en-US" sz="1600" b="1" dirty="0">
                  <a:solidFill>
                    <a:schemeClr val="bg1"/>
                  </a:solidFill>
                  <a:latin typeface="Azo Sans" panose="02000000000000000000" pitchFamily="50" charset="0"/>
                </a:rPr>
                <a:t>SUMAN  SAHA</a:t>
              </a:r>
            </a:p>
            <a:p>
              <a:pPr algn="just">
                <a:lnSpc>
                  <a:spcPct val="150000"/>
                </a:lnSpc>
              </a:pPr>
              <a:r>
                <a:rPr lang="en-US" sz="1600" dirty="0">
                  <a:solidFill>
                    <a:schemeClr val="bg1"/>
                  </a:solidFill>
                  <a:latin typeface="Azo Sans" panose="02000000000000000000" pitchFamily="50" charset="0"/>
                </a:rPr>
                <a:t>Managing Director</a:t>
              </a:r>
            </a:p>
            <a:p>
              <a:pPr algn="just">
                <a:lnSpc>
                  <a:spcPct val="150000"/>
                </a:lnSpc>
              </a:pPr>
              <a:r>
                <a:rPr lang="en-US" sz="1600" dirty="0">
                  <a:solidFill>
                    <a:schemeClr val="bg1"/>
                  </a:solidFill>
                  <a:latin typeface="Azo Sans" panose="02000000000000000000" pitchFamily="50" charset="0"/>
                </a:rPr>
                <a:t>	+88 </a:t>
              </a:r>
              <a:r>
                <a:rPr lang="en-US" sz="1600" dirty="0" smtClean="0">
                  <a:solidFill>
                    <a:schemeClr val="bg1"/>
                  </a:solidFill>
                  <a:latin typeface="Azo Sans" panose="02000000000000000000" pitchFamily="50" charset="0"/>
                </a:rPr>
                <a:t>01726954275             +39 327 6789 779</a:t>
              </a:r>
              <a:endParaRPr lang="en-US" sz="1600" dirty="0">
                <a:solidFill>
                  <a:schemeClr val="bg1"/>
                </a:solidFill>
                <a:latin typeface="Azo Sans" panose="02000000000000000000" pitchFamily="50" charset="0"/>
              </a:endParaRPr>
            </a:p>
            <a:p>
              <a:pPr algn="just">
                <a:lnSpc>
                  <a:spcPct val="150000"/>
                </a:lnSpc>
              </a:pPr>
              <a:r>
                <a:rPr lang="en-US" sz="1600" dirty="0">
                  <a:solidFill>
                    <a:schemeClr val="bg1"/>
                  </a:solidFill>
                  <a:latin typeface="Azo Sans" panose="02000000000000000000" pitchFamily="50" charset="0"/>
                </a:rPr>
                <a:t>	</a:t>
              </a:r>
              <a:r>
                <a:rPr lang="en-US" sz="1600" dirty="0" err="1">
                  <a:solidFill>
                    <a:schemeClr val="bg1"/>
                  </a:solidFill>
                  <a:latin typeface="Azo Sans" panose="02000000000000000000" pitchFamily="50" charset="0"/>
                </a:rPr>
                <a:t>suman</a:t>
              </a:r>
              <a:r>
                <a:rPr lang="en-US" sz="1600" dirty="0" err="1" smtClean="0">
                  <a:solidFill>
                    <a:schemeClr val="bg1"/>
                  </a:solidFill>
                  <a:latin typeface="Azo Sans" panose="02000000000000000000" pitchFamily="50" charset="0"/>
                </a:rPr>
                <a:t>@nifatex.com</a:t>
              </a:r>
              <a:endParaRPr lang="en-US" sz="1600" dirty="0">
                <a:solidFill>
                  <a:schemeClr val="bg1"/>
                </a:solidFill>
                <a:latin typeface="Azo Sans" panose="02000000000000000000" pitchFamily="50" charset="0"/>
              </a:endParaRPr>
            </a:p>
            <a:p>
              <a:pPr algn="just">
                <a:lnSpc>
                  <a:spcPct val="150000"/>
                </a:lnSpc>
              </a:pPr>
              <a:endParaRPr lang="en-US" sz="1600" dirty="0">
                <a:solidFill>
                  <a:schemeClr val="bg1"/>
                </a:solidFill>
                <a:latin typeface="Azo Sans" panose="02000000000000000000" pitchFamily="50" charset="0"/>
              </a:endParaRPr>
            </a:p>
            <a:p>
              <a:pPr algn="just">
                <a:lnSpc>
                  <a:spcPct val="150000"/>
                </a:lnSpc>
              </a:pPr>
              <a:r>
                <a:rPr lang="en-US" sz="1600" b="1" dirty="0">
                  <a:solidFill>
                    <a:schemeClr val="bg1"/>
                  </a:solidFill>
                  <a:latin typeface="Azo Sans" panose="02000000000000000000" pitchFamily="50" charset="0"/>
                </a:rPr>
                <a:t>SHAKILA  </a:t>
              </a:r>
              <a:r>
                <a:rPr lang="en-US" sz="1600" b="1" dirty="0" smtClean="0">
                  <a:solidFill>
                    <a:schemeClr val="bg1"/>
                  </a:solidFill>
                  <a:latin typeface="Azo Sans" panose="02000000000000000000" pitchFamily="50" charset="0"/>
                </a:rPr>
                <a:t>BOBBY (CHAIRMAN)</a:t>
              </a:r>
              <a:endParaRPr lang="en-US" sz="1600" b="1" dirty="0">
                <a:solidFill>
                  <a:schemeClr val="bg1"/>
                </a:solidFill>
                <a:latin typeface="Azo Sans" panose="02000000000000000000" pitchFamily="50" charset="0"/>
              </a:endParaRPr>
            </a:p>
            <a:p>
              <a:pPr algn="just">
                <a:lnSpc>
                  <a:spcPct val="150000"/>
                </a:lnSpc>
              </a:pPr>
              <a:r>
                <a:rPr lang="en-US" sz="1600" dirty="0">
                  <a:solidFill>
                    <a:schemeClr val="bg1"/>
                  </a:solidFill>
                  <a:latin typeface="Azo Sans" panose="02000000000000000000" pitchFamily="50" charset="0"/>
                </a:rPr>
                <a:t>	+88 </a:t>
              </a:r>
              <a:r>
                <a:rPr lang="en-US" sz="1600" dirty="0" smtClean="0">
                  <a:solidFill>
                    <a:schemeClr val="bg1"/>
                  </a:solidFill>
                  <a:latin typeface="Azo Sans" panose="02000000000000000000" pitchFamily="50" charset="0"/>
                </a:rPr>
                <a:t>01957797876         +39 388 4665683</a:t>
              </a:r>
              <a:endParaRPr lang="en-US" sz="1600" dirty="0">
                <a:solidFill>
                  <a:schemeClr val="bg1"/>
                </a:solidFill>
                <a:latin typeface="Azo Sans" panose="02000000000000000000" pitchFamily="50" charset="0"/>
              </a:endParaRPr>
            </a:p>
            <a:p>
              <a:pPr algn="just">
                <a:lnSpc>
                  <a:spcPct val="150000"/>
                </a:lnSpc>
              </a:pPr>
              <a:r>
                <a:rPr lang="en-US" sz="1600" dirty="0">
                  <a:solidFill>
                    <a:schemeClr val="bg1"/>
                  </a:solidFill>
                  <a:latin typeface="Azo Sans" panose="02000000000000000000" pitchFamily="50" charset="0"/>
                </a:rPr>
                <a:t>	</a:t>
              </a:r>
              <a:r>
                <a:rPr lang="en-US" sz="1600" dirty="0" err="1">
                  <a:solidFill>
                    <a:schemeClr val="bg1"/>
                  </a:solidFill>
                  <a:latin typeface="Azo Sans" panose="02000000000000000000" pitchFamily="50" charset="0"/>
                </a:rPr>
                <a:t>shakila@</a:t>
              </a:r>
              <a:r>
                <a:rPr lang="en-US" sz="1600" dirty="0" err="1" smtClean="0">
                  <a:solidFill>
                    <a:schemeClr val="bg1"/>
                  </a:solidFill>
                  <a:latin typeface="Azo Sans" panose="02000000000000000000" pitchFamily="50" charset="0"/>
                </a:rPr>
                <a:t>nifatex.com</a:t>
              </a:r>
              <a:r>
                <a:rPr lang="en-US" sz="1600" dirty="0" smtClean="0">
                  <a:solidFill>
                    <a:schemeClr val="bg1"/>
                  </a:solidFill>
                  <a:latin typeface="Azo Sans" panose="02000000000000000000" pitchFamily="50" charset="0"/>
                </a:rPr>
                <a:t> </a:t>
              </a:r>
              <a:endParaRPr lang="en-US" sz="1600" dirty="0">
                <a:solidFill>
                  <a:schemeClr val="bg1"/>
                </a:solidFill>
                <a:latin typeface="Azo Sans" panose="02000000000000000000" pitchFamily="50" charset="0"/>
              </a:endParaRPr>
            </a:p>
            <a:p>
              <a:pPr algn="just">
                <a:lnSpc>
                  <a:spcPct val="150000"/>
                </a:lnSpc>
              </a:pPr>
              <a:r>
                <a:rPr lang="en-US" sz="1600" dirty="0">
                  <a:solidFill>
                    <a:schemeClr val="bg1"/>
                  </a:solidFill>
                  <a:latin typeface="Azo Sans" panose="02000000000000000000" pitchFamily="50" charset="0"/>
                </a:rPr>
                <a:t>	</a:t>
              </a:r>
              <a:r>
                <a:rPr lang="en-US" sz="1600" dirty="0" smtClean="0">
                  <a:solidFill>
                    <a:schemeClr val="bg1"/>
                  </a:solidFill>
                  <a:latin typeface="Azo Sans" panose="02000000000000000000" pitchFamily="50" charset="0"/>
                </a:rPr>
                <a:t>https</a:t>
              </a:r>
              <a:r>
                <a:rPr lang="en-US" sz="1600" dirty="0">
                  <a:solidFill>
                    <a:schemeClr val="bg1"/>
                  </a:solidFill>
                  <a:latin typeface="Azo Sans" panose="02000000000000000000" pitchFamily="50" charset="0"/>
                </a:rPr>
                <a:t>://</a:t>
              </a:r>
              <a:r>
                <a:rPr lang="en-US" sz="1600" dirty="0" err="1">
                  <a:solidFill>
                    <a:schemeClr val="bg1"/>
                  </a:solidFill>
                  <a:latin typeface="Azo Sans" panose="02000000000000000000" pitchFamily="50" charset="0"/>
                </a:rPr>
                <a:t>www.facebook.com</a:t>
              </a:r>
              <a:r>
                <a:rPr lang="en-US" sz="1600" dirty="0">
                  <a:solidFill>
                    <a:schemeClr val="bg1"/>
                  </a:solidFill>
                  <a:latin typeface="Azo Sans" panose="02000000000000000000" pitchFamily="50" charset="0"/>
                </a:rPr>
                <a:t>/</a:t>
              </a:r>
              <a:r>
                <a:rPr lang="en-US" sz="1600" dirty="0" err="1">
                  <a:solidFill>
                    <a:schemeClr val="bg1"/>
                  </a:solidFill>
                  <a:latin typeface="Azo Sans" panose="02000000000000000000" pitchFamily="50" charset="0"/>
                </a:rPr>
                <a:t>GruppoNifa</a:t>
              </a:r>
              <a:r>
                <a:rPr lang="en-US" sz="1600" dirty="0">
                  <a:solidFill>
                    <a:schemeClr val="bg1"/>
                  </a:solidFill>
                  <a:latin typeface="Azo Sans" panose="02000000000000000000" pitchFamily="50" charset="0"/>
                </a:rPr>
                <a:t>/?ref=</a:t>
              </a:r>
              <a:r>
                <a:rPr lang="en-US" sz="1600" dirty="0" err="1" smtClean="0">
                  <a:solidFill>
                    <a:schemeClr val="bg1"/>
                  </a:solidFill>
                  <a:latin typeface="Azo Sans" panose="02000000000000000000" pitchFamily="50" charset="0"/>
                </a:rPr>
                <a:t>embed_page</a:t>
              </a:r>
              <a:endParaRPr lang="en-US" sz="1600" dirty="0" smtClean="0">
                <a:solidFill>
                  <a:schemeClr val="bg1"/>
                </a:solidFill>
                <a:latin typeface="Azo Sans" panose="02000000000000000000" pitchFamily="50" charset="0"/>
              </a:endParaRPr>
            </a:p>
            <a:p>
              <a:pPr lvl="1" algn="just">
                <a:lnSpc>
                  <a:spcPct val="150000"/>
                </a:lnSpc>
              </a:pPr>
              <a:r>
                <a:rPr lang="mr-IN" sz="1500" dirty="0" smtClean="0">
                  <a:solidFill>
                    <a:schemeClr val="bg1"/>
                  </a:solidFill>
                  <a:latin typeface="Azo sans"/>
                  <a:cs typeface="Azo sans"/>
                </a:rPr>
                <a:t>https</a:t>
              </a:r>
              <a:r>
                <a:rPr lang="mr-IN" sz="1500" dirty="0">
                  <a:solidFill>
                    <a:schemeClr val="bg1"/>
                  </a:solidFill>
                  <a:latin typeface="Azo sans"/>
                  <a:cs typeface="Azo sans"/>
                </a:rPr>
                <a:t>://www.linkedin.com/in/ninfa-textiles-ltd-69446b48/?locale=</a:t>
              </a:r>
              <a:r>
                <a:rPr lang="mr-IN" sz="1500" dirty="0" smtClean="0">
                  <a:solidFill>
                    <a:schemeClr val="bg1"/>
                  </a:solidFill>
                  <a:latin typeface="Azo sans"/>
                  <a:cs typeface="Azo sans"/>
                </a:rPr>
                <a:t>en_US</a:t>
              </a:r>
              <a:endParaRPr lang="en-US" sz="1500" dirty="0" smtClean="0">
                <a:solidFill>
                  <a:schemeClr val="bg1"/>
                </a:solidFill>
                <a:latin typeface="Azo sans"/>
                <a:cs typeface="Azo sans"/>
              </a:endParaRPr>
            </a:p>
            <a:p>
              <a:pPr lvl="1" algn="just">
                <a:lnSpc>
                  <a:spcPct val="150000"/>
                </a:lnSpc>
              </a:pPr>
              <a:r>
                <a:rPr lang="en-US" sz="1600" b="1" dirty="0" err="1" smtClean="0">
                  <a:solidFill>
                    <a:srgbClr val="000000"/>
                  </a:solidFill>
                  <a:latin typeface="Azo sans"/>
                  <a:cs typeface="Azo sans"/>
                </a:rPr>
                <a:t>Youtube</a:t>
              </a:r>
              <a:endParaRPr lang="en-US" sz="100" dirty="0">
                <a:solidFill>
                  <a:srgbClr val="000000"/>
                </a:solidFill>
                <a:latin typeface="Azo sans"/>
                <a:cs typeface="Azo sans"/>
              </a:endParaRPr>
            </a:p>
            <a:p>
              <a:pPr lvl="1" algn="just">
                <a:lnSpc>
                  <a:spcPct val="150000"/>
                </a:lnSpc>
              </a:pPr>
              <a:r>
                <a:rPr lang="en-US" sz="1600" dirty="0" err="1" smtClean="0">
                  <a:solidFill>
                    <a:schemeClr val="bg1"/>
                  </a:solidFill>
                  <a:latin typeface="Azo Sans" panose="02000000000000000000" pitchFamily="50" charset="0"/>
                </a:rPr>
                <a:t>Ninfa</a:t>
              </a:r>
              <a:r>
                <a:rPr lang="en-US" sz="1600" dirty="0" smtClean="0">
                  <a:solidFill>
                    <a:schemeClr val="bg1"/>
                  </a:solidFill>
                  <a:latin typeface="Azo Sans" panose="02000000000000000000" pitchFamily="50" charset="0"/>
                </a:rPr>
                <a:t> </a:t>
              </a:r>
              <a:r>
                <a:rPr lang="en-US" sz="1600" dirty="0" err="1" smtClean="0">
                  <a:solidFill>
                    <a:schemeClr val="bg1"/>
                  </a:solidFill>
                  <a:latin typeface="Azo Sans" panose="02000000000000000000" pitchFamily="50" charset="0"/>
                </a:rPr>
                <a:t>Textilse</a:t>
              </a:r>
              <a:r>
                <a:rPr lang="en-US" sz="1600" dirty="0" smtClean="0">
                  <a:solidFill>
                    <a:schemeClr val="bg1"/>
                  </a:solidFill>
                  <a:latin typeface="Azo Sans" panose="02000000000000000000" pitchFamily="50" charset="0"/>
                </a:rPr>
                <a:t> Ltd </a:t>
              </a:r>
              <a:r>
                <a:rPr lang="en-US" sz="1600" dirty="0">
                  <a:solidFill>
                    <a:schemeClr val="bg1"/>
                  </a:solidFill>
                  <a:latin typeface="Azo Sans" panose="02000000000000000000" pitchFamily="50" charset="0"/>
                </a:rPr>
                <a:t>(Sourcing &amp; Inspection Services)</a:t>
              </a:r>
            </a:p>
            <a:p>
              <a:pPr lvl="1" algn="just">
                <a:lnSpc>
                  <a:spcPct val="150000"/>
                </a:lnSpc>
              </a:pPr>
              <a:r>
                <a:rPr lang="en-US" sz="1600" dirty="0" smtClean="0">
                  <a:solidFill>
                    <a:schemeClr val="bg1"/>
                  </a:solidFill>
                  <a:latin typeface="Azo Sans" panose="02000000000000000000" pitchFamily="50" charset="0"/>
                </a:rPr>
                <a:t>Golden Attires Fashion Ltd (Manufacture Unit)</a:t>
              </a:r>
              <a:br>
                <a:rPr lang="en-US" sz="1600" dirty="0" smtClean="0">
                  <a:solidFill>
                    <a:schemeClr val="bg1"/>
                  </a:solidFill>
                  <a:latin typeface="Azo Sans" panose="02000000000000000000" pitchFamily="50" charset="0"/>
                </a:rPr>
              </a:br>
              <a:r>
                <a:rPr lang="en-US" sz="1600" dirty="0" err="1" smtClean="0">
                  <a:solidFill>
                    <a:schemeClr val="bg1"/>
                  </a:solidFill>
                  <a:latin typeface="Azo Sans" panose="02000000000000000000" pitchFamily="50" charset="0"/>
                </a:rPr>
                <a:t>Gruppo</a:t>
              </a:r>
              <a:r>
                <a:rPr lang="en-US" sz="1600" dirty="0" smtClean="0">
                  <a:solidFill>
                    <a:schemeClr val="bg1"/>
                  </a:solidFill>
                  <a:latin typeface="Azo Sans" panose="02000000000000000000" pitchFamily="50" charset="0"/>
                </a:rPr>
                <a:t> </a:t>
              </a:r>
              <a:r>
                <a:rPr lang="en-US" sz="1600" dirty="0" err="1" smtClean="0">
                  <a:solidFill>
                    <a:schemeClr val="bg1"/>
                  </a:solidFill>
                  <a:latin typeface="Azo Sans" panose="02000000000000000000" pitchFamily="50" charset="0"/>
                </a:rPr>
                <a:t>Nifa</a:t>
              </a:r>
              <a:r>
                <a:rPr lang="en-US" sz="1600" dirty="0" smtClean="0">
                  <a:solidFill>
                    <a:schemeClr val="bg1"/>
                  </a:solidFill>
                  <a:latin typeface="Azo Sans" panose="02000000000000000000" pitchFamily="50" charset="0"/>
                </a:rPr>
                <a:t> </a:t>
              </a:r>
              <a:r>
                <a:rPr lang="en-US" sz="1600" dirty="0" err="1" smtClean="0">
                  <a:solidFill>
                    <a:schemeClr val="bg1"/>
                  </a:solidFill>
                  <a:latin typeface="Azo Sans" panose="02000000000000000000" pitchFamily="50" charset="0"/>
                </a:rPr>
                <a:t>Srl</a:t>
              </a:r>
              <a:r>
                <a:rPr lang="en-US" sz="1600" dirty="0" smtClean="0">
                  <a:solidFill>
                    <a:schemeClr val="bg1"/>
                  </a:solidFill>
                  <a:latin typeface="Azo Sans" panose="02000000000000000000" pitchFamily="50" charset="0"/>
                </a:rPr>
                <a:t> (Production, Import &amp; Export )</a:t>
              </a:r>
              <a:endParaRPr lang="en-US" sz="1600" dirty="0">
                <a:solidFill>
                  <a:schemeClr val="bg1"/>
                </a:solidFill>
                <a:latin typeface="Azo Sans" panose="02000000000000000000" pitchFamily="50" charset="0"/>
              </a:endParaRPr>
            </a:p>
          </p:txBody>
        </p:sp>
        <p:pic>
          <p:nvPicPr>
            <p:cNvPr id="21" name="Picture 20">
              <a:extLst>
                <a:ext uri="{FF2B5EF4-FFF2-40B4-BE49-F238E27FC236}">
                  <a16:creationId xmlns:a16="http://schemas.microsoft.com/office/drawing/2014/main" xmlns="" id="{C3124953-19C9-4DB6-955D-AEE79F5C4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884" y="2861386"/>
              <a:ext cx="354254" cy="354254"/>
            </a:xfrm>
            <a:prstGeom prst="rect">
              <a:avLst/>
            </a:prstGeom>
          </p:spPr>
        </p:pic>
        <p:pic>
          <p:nvPicPr>
            <p:cNvPr id="22" name="Picture 21">
              <a:extLst>
                <a:ext uri="{FF2B5EF4-FFF2-40B4-BE49-F238E27FC236}">
                  <a16:creationId xmlns:a16="http://schemas.microsoft.com/office/drawing/2014/main" xmlns="" id="{027B7DD7-CCC2-4673-98C5-A11CFC9D35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5885" y="2181927"/>
              <a:ext cx="353143" cy="353143"/>
            </a:xfrm>
            <a:prstGeom prst="rect">
              <a:avLst/>
            </a:prstGeom>
          </p:spPr>
        </p:pic>
        <p:pic>
          <p:nvPicPr>
            <p:cNvPr id="23" name="Picture 22">
              <a:extLst>
                <a:ext uri="{FF2B5EF4-FFF2-40B4-BE49-F238E27FC236}">
                  <a16:creationId xmlns:a16="http://schemas.microsoft.com/office/drawing/2014/main" xmlns="" id="{CD9470A3-F01F-4302-947A-10866236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884" y="4336190"/>
              <a:ext cx="354254" cy="354254"/>
            </a:xfrm>
            <a:prstGeom prst="rect">
              <a:avLst/>
            </a:prstGeom>
          </p:spPr>
        </p:pic>
        <p:pic>
          <p:nvPicPr>
            <p:cNvPr id="24" name="Picture 23">
              <a:extLst>
                <a:ext uri="{FF2B5EF4-FFF2-40B4-BE49-F238E27FC236}">
                  <a16:creationId xmlns:a16="http://schemas.microsoft.com/office/drawing/2014/main" xmlns="" id="{22FC4F48-0854-4DA1-9247-FA83ED50E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773" y="4725993"/>
              <a:ext cx="354254" cy="354254"/>
            </a:xfrm>
            <a:prstGeom prst="rect">
              <a:avLst/>
            </a:prstGeom>
          </p:spPr>
        </p:pic>
        <p:pic>
          <p:nvPicPr>
            <p:cNvPr id="25" name="Picture 24">
              <a:extLst>
                <a:ext uri="{FF2B5EF4-FFF2-40B4-BE49-F238E27FC236}">
                  <a16:creationId xmlns:a16="http://schemas.microsoft.com/office/drawing/2014/main" xmlns="" id="{063C857D-9EF7-427E-892A-83EAC79E4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773" y="5791708"/>
              <a:ext cx="354254" cy="354254"/>
            </a:xfrm>
            <a:prstGeom prst="rect">
              <a:avLst/>
            </a:prstGeom>
          </p:spPr>
        </p:pic>
        <p:pic>
          <p:nvPicPr>
            <p:cNvPr id="26" name="Picture 25">
              <a:extLst>
                <a:ext uri="{FF2B5EF4-FFF2-40B4-BE49-F238E27FC236}">
                  <a16:creationId xmlns:a16="http://schemas.microsoft.com/office/drawing/2014/main" xmlns="" id="{3F3CD811-567E-422F-8BD8-B4D08CB18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662" y="6181511"/>
              <a:ext cx="354254" cy="354254"/>
            </a:xfrm>
            <a:prstGeom prst="rect">
              <a:avLst/>
            </a:prstGeom>
          </p:spPr>
        </p:pic>
        <p:pic>
          <p:nvPicPr>
            <p:cNvPr id="27" name="Picture 26">
              <a:extLst>
                <a:ext uri="{FF2B5EF4-FFF2-40B4-BE49-F238E27FC236}">
                  <a16:creationId xmlns:a16="http://schemas.microsoft.com/office/drawing/2014/main" xmlns="" id="{C21ED219-33B6-4EB0-88B0-B7F0A54A0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2386" y="6599554"/>
              <a:ext cx="296807" cy="296807"/>
            </a:xfrm>
            <a:prstGeom prst="rect">
              <a:avLst/>
            </a:prstGeom>
          </p:spPr>
        </p:pic>
        <p:pic>
          <p:nvPicPr>
            <p:cNvPr id="28" name="Picture 27" descr="Hacintosh HD:private:var:folders:dx:043qk20s2dx78k3v4r4_jrx00000gn:T:TemporaryItems:download.png">
              <a:extLst>
                <a:ext uri="{FF2B5EF4-FFF2-40B4-BE49-F238E27FC236}">
                  <a16:creationId xmlns:a16="http://schemas.microsoft.com/office/drawing/2014/main" xmlns="" id="{83B69660-77A9-4955-B772-2CA8D26609D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009686" y="6968276"/>
              <a:ext cx="296807" cy="253263"/>
            </a:xfrm>
            <a:prstGeom prst="rect">
              <a:avLst/>
            </a:prstGeom>
            <a:noFill/>
            <a:ln>
              <a:noFill/>
            </a:ln>
          </p:spPr>
        </p:pic>
        <p:pic>
          <p:nvPicPr>
            <p:cNvPr id="29" name="Picture 28" descr="download">
              <a:extLst>
                <a:ext uri="{FF2B5EF4-FFF2-40B4-BE49-F238E27FC236}">
                  <a16:creationId xmlns:a16="http://schemas.microsoft.com/office/drawing/2014/main" xmlns="" id="{86B44B98-91E9-4571-AA81-B3AF347F70F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980961" y="7648935"/>
              <a:ext cx="354254" cy="316067"/>
            </a:xfrm>
            <a:prstGeom prst="rect">
              <a:avLst/>
            </a:prstGeom>
            <a:noFill/>
            <a:ln>
              <a:noFill/>
            </a:ln>
          </p:spPr>
        </p:pic>
      </p:grpSp>
      <p:sp>
        <p:nvSpPr>
          <p:cNvPr id="31" name="Rectangle 30">
            <a:extLst>
              <a:ext uri="{FF2B5EF4-FFF2-40B4-BE49-F238E27FC236}">
                <a16:creationId xmlns:a16="http://schemas.microsoft.com/office/drawing/2014/main" xmlns="" id="{24539410-8E6F-4034-B5C4-984C47756F77}"/>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07</a:t>
            </a:r>
          </a:p>
        </p:txBody>
      </p:sp>
      <p:cxnSp>
        <p:nvCxnSpPr>
          <p:cNvPr id="32" name="Straight Connector 31">
            <a:extLst>
              <a:ext uri="{FF2B5EF4-FFF2-40B4-BE49-F238E27FC236}">
                <a16:creationId xmlns:a16="http://schemas.microsoft.com/office/drawing/2014/main" xmlns="" id="{C2760701-7FB7-476D-BC81-44E8BBFDA49F}"/>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pic>
        <p:nvPicPr>
          <p:cNvPr id="2" name="Picture 1" descr="clipart-youtube-icon-youtube-live-computer-icons-music-youtube-logo-angle-rectangle-thumbnail.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8128000"/>
            <a:ext cx="304800" cy="304800"/>
          </a:xfrm>
          <a:prstGeom prst="rect">
            <a:avLst/>
          </a:prstGeom>
        </p:spPr>
      </p:pic>
      <p:pic>
        <p:nvPicPr>
          <p:cNvPr id="3" name="Picture 2" descr="sm_5b321c99945a2.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7400" y="6540500"/>
            <a:ext cx="431800" cy="431800"/>
          </a:xfrm>
          <a:prstGeom prst="rect">
            <a:avLst/>
          </a:prstGeom>
        </p:spPr>
      </p:pic>
      <p:pic>
        <p:nvPicPr>
          <p:cNvPr id="33" name="Picture 32" descr="sm_5b321c99945a2.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6300" y="5054600"/>
            <a:ext cx="406400" cy="406400"/>
          </a:xfrm>
          <a:prstGeom prst="rect">
            <a:avLst/>
          </a:prstGeom>
        </p:spPr>
      </p:pic>
      <p:pic>
        <p:nvPicPr>
          <p:cNvPr id="5" name="Picture 4" descr="www.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3101" y="3721099"/>
            <a:ext cx="292099" cy="285665"/>
          </a:xfrm>
          <a:prstGeom prst="rect">
            <a:avLst/>
          </a:prstGeom>
        </p:spPr>
      </p:pic>
    </p:spTree>
    <p:extLst>
      <p:ext uri="{BB962C8B-B14F-4D97-AF65-F5344CB8AC3E}">
        <p14:creationId xmlns:p14="http://schemas.microsoft.com/office/powerpoint/2010/main" val="20253536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d pic office">
            <a:extLst>
              <a:ext uri="{FF2B5EF4-FFF2-40B4-BE49-F238E27FC236}">
                <a16:creationId xmlns:a16="http://schemas.microsoft.com/office/drawing/2014/main" xmlns="" id="{03161FD3-BDB2-469B-B2DE-466EF9933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28"/>
            <a:ext cx="18688490" cy="10528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D9D2123-8D51-49C5-BD3D-6D131E4FF96C}"/>
              </a:ext>
            </a:extLst>
          </p:cNvPr>
          <p:cNvSpPr/>
          <p:nvPr/>
        </p:nvSpPr>
        <p:spPr>
          <a:xfrm>
            <a:off x="0" y="0"/>
            <a:ext cx="18694399" cy="10528727"/>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xmlns="" id="{D820C6D8-912B-4B65-8987-85681E074F81}"/>
              </a:ext>
            </a:extLst>
          </p:cNvPr>
          <p:cNvGrpSpPr/>
          <p:nvPr/>
        </p:nvGrpSpPr>
        <p:grpSpPr>
          <a:xfrm>
            <a:off x="12094926" y="2806410"/>
            <a:ext cx="5714684" cy="5381863"/>
            <a:chOff x="9023451" y="1216743"/>
            <a:chExt cx="9168368" cy="8680792"/>
          </a:xfrm>
        </p:grpSpPr>
        <p:sp>
          <p:nvSpPr>
            <p:cNvPr id="6" name="Oval 5">
              <a:extLst>
                <a:ext uri="{FF2B5EF4-FFF2-40B4-BE49-F238E27FC236}">
                  <a16:creationId xmlns:a16="http://schemas.microsoft.com/office/drawing/2014/main" xmlns="" id="{A90D8B37-ADC4-4CE6-9F8E-134F0435EEEA}"/>
                </a:ext>
              </a:extLst>
            </p:cNvPr>
            <p:cNvSpPr/>
            <p:nvPr/>
          </p:nvSpPr>
          <p:spPr>
            <a:xfrm>
              <a:off x="9023451" y="1216743"/>
              <a:ext cx="8465574" cy="8436077"/>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61DB5D-0374-4FBC-884D-BEB9821D48BF}"/>
                </a:ext>
              </a:extLst>
            </p:cNvPr>
            <p:cNvSpPr/>
            <p:nvPr/>
          </p:nvSpPr>
          <p:spPr>
            <a:xfrm>
              <a:off x="16527611" y="1353577"/>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9234FD90-7D70-4252-9728-CF754282526F}"/>
                </a:ext>
              </a:extLst>
            </p:cNvPr>
            <p:cNvSpPr/>
            <p:nvPr/>
          </p:nvSpPr>
          <p:spPr>
            <a:xfrm>
              <a:off x="9049869" y="8836831"/>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xmlns="" id="{9B6E1D9C-2F0E-4BEF-9ED3-53C2A57745EF}"/>
              </a:ext>
            </a:extLst>
          </p:cNvPr>
          <p:cNvSpPr/>
          <p:nvPr/>
        </p:nvSpPr>
        <p:spPr>
          <a:xfrm>
            <a:off x="811061" y="570927"/>
            <a:ext cx="6545703"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FAQ</a:t>
            </a:r>
            <a:endParaRPr lang="en-US" sz="5400" b="1" dirty="0">
              <a:solidFill>
                <a:schemeClr val="bg1"/>
              </a:solidFill>
              <a:latin typeface="Azo Sans" panose="02000000000000000000" pitchFamily="50" charset="0"/>
            </a:endParaRPr>
          </a:p>
        </p:txBody>
      </p:sp>
      <p:sp>
        <p:nvSpPr>
          <p:cNvPr id="31" name="Rectangle 30">
            <a:extLst>
              <a:ext uri="{FF2B5EF4-FFF2-40B4-BE49-F238E27FC236}">
                <a16:creationId xmlns:a16="http://schemas.microsoft.com/office/drawing/2014/main" xmlns="" id="{24539410-8E6F-4034-B5C4-984C47756F77}"/>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08</a:t>
            </a:r>
          </a:p>
        </p:txBody>
      </p:sp>
      <p:cxnSp>
        <p:nvCxnSpPr>
          <p:cNvPr id="32" name="Straight Connector 31">
            <a:extLst>
              <a:ext uri="{FF2B5EF4-FFF2-40B4-BE49-F238E27FC236}">
                <a16:creationId xmlns:a16="http://schemas.microsoft.com/office/drawing/2014/main" xmlns="" id="{C2760701-7FB7-476D-BC81-44E8BBFDA49F}"/>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F733D4A1-365D-4600-B2DF-6A177F20058E}"/>
              </a:ext>
            </a:extLst>
          </p:cNvPr>
          <p:cNvSpPr/>
          <p:nvPr/>
        </p:nvSpPr>
        <p:spPr>
          <a:xfrm>
            <a:off x="884790" y="1947402"/>
            <a:ext cx="10772081" cy="6494085"/>
          </a:xfrm>
          <a:prstGeom prst="rect">
            <a:avLst/>
          </a:prstGeom>
        </p:spPr>
        <p:txBody>
          <a:bodyPr wrap="square">
            <a:spAutoFit/>
          </a:bodyPr>
          <a:lstStyle/>
          <a:p>
            <a:pPr algn="just"/>
            <a:r>
              <a:rPr lang="en-US" sz="2000" b="1" dirty="0" smtClean="0">
                <a:solidFill>
                  <a:schemeClr val="bg1"/>
                </a:solidFill>
                <a:latin typeface="Azo Sans" panose="02000000000000000000" pitchFamily="50" charset="0"/>
              </a:rPr>
              <a:t>1</a:t>
            </a:r>
            <a:r>
              <a:rPr lang="en-US" sz="2000" b="1" dirty="0">
                <a:solidFill>
                  <a:schemeClr val="bg1"/>
                </a:solidFill>
                <a:latin typeface="Azo Sans" panose="02000000000000000000" pitchFamily="50" charset="0"/>
              </a:rPr>
              <a:t>.Q: Can we get the sample for reference?</a:t>
            </a:r>
          </a:p>
          <a:p>
            <a:pPr algn="just"/>
            <a:r>
              <a:rPr lang="en-US" sz="2000" b="1" dirty="0">
                <a:solidFill>
                  <a:schemeClr val="bg1"/>
                </a:solidFill>
                <a:latin typeface="Azo Sans" panose="02000000000000000000" pitchFamily="50" charset="0"/>
              </a:rPr>
              <a:t> A: Samples can be sent to you to check the quality, fittings and color fastness. </a:t>
            </a:r>
          </a:p>
          <a:p>
            <a:pPr algn="just"/>
            <a:endParaRPr lang="en-US" sz="2000" b="1" dirty="0">
              <a:solidFill>
                <a:schemeClr val="bg1"/>
              </a:solidFill>
              <a:latin typeface="Azo Sans" panose="02000000000000000000" pitchFamily="50" charset="0"/>
            </a:endParaRPr>
          </a:p>
          <a:p>
            <a:pPr algn="just"/>
            <a:r>
              <a:rPr lang="en-US" sz="2000" b="1" dirty="0">
                <a:solidFill>
                  <a:schemeClr val="bg1"/>
                </a:solidFill>
                <a:latin typeface="Azo Sans" panose="02000000000000000000" pitchFamily="50" charset="0"/>
              </a:rPr>
              <a:t>2.Q: May I get a cheaper price?</a:t>
            </a:r>
          </a:p>
          <a:p>
            <a:pPr algn="just"/>
            <a:r>
              <a:rPr lang="en-US" sz="2000" b="1" dirty="0">
                <a:solidFill>
                  <a:schemeClr val="bg1"/>
                </a:solidFill>
                <a:latin typeface="Azo Sans" panose="02000000000000000000" pitchFamily="50" charset="0"/>
              </a:rPr>
              <a:t>A: A cheaper price will be given if there is a large quantity you need.</a:t>
            </a:r>
          </a:p>
          <a:p>
            <a:pPr algn="just"/>
            <a:endParaRPr lang="en-US" sz="2000" b="1" dirty="0">
              <a:solidFill>
                <a:schemeClr val="bg1"/>
              </a:solidFill>
              <a:latin typeface="Azo Sans" panose="02000000000000000000" pitchFamily="50" charset="0"/>
            </a:endParaRPr>
          </a:p>
          <a:p>
            <a:pPr algn="just"/>
            <a:r>
              <a:rPr lang="en-US" sz="2000" b="1" dirty="0">
                <a:solidFill>
                  <a:schemeClr val="bg1"/>
                </a:solidFill>
                <a:latin typeface="Azo Sans" panose="02000000000000000000" pitchFamily="50" charset="0"/>
              </a:rPr>
              <a:t>3.Q: Can you visit us? </a:t>
            </a:r>
          </a:p>
          <a:p>
            <a:pPr algn="just"/>
            <a:r>
              <a:rPr lang="en-US" sz="2000" b="1" dirty="0">
                <a:solidFill>
                  <a:schemeClr val="bg1"/>
                </a:solidFill>
                <a:latin typeface="Azo Sans" panose="02000000000000000000" pitchFamily="50" charset="0"/>
              </a:rPr>
              <a:t>A: Certainly! If you give us an appointment to visit you and make quotation for your next orders. </a:t>
            </a:r>
          </a:p>
          <a:p>
            <a:pPr algn="just"/>
            <a:endParaRPr lang="en-US" sz="2000" b="1" dirty="0">
              <a:solidFill>
                <a:schemeClr val="bg1"/>
              </a:solidFill>
              <a:latin typeface="Azo Sans" panose="02000000000000000000" pitchFamily="50" charset="0"/>
            </a:endParaRPr>
          </a:p>
          <a:p>
            <a:pPr algn="just"/>
            <a:r>
              <a:rPr lang="en-US" sz="2000" b="1" dirty="0">
                <a:solidFill>
                  <a:schemeClr val="bg1"/>
                </a:solidFill>
                <a:latin typeface="Azo Sans" panose="02000000000000000000" pitchFamily="50" charset="0"/>
              </a:rPr>
              <a:t>4.Q: Do you Provide Product Developments? </a:t>
            </a:r>
          </a:p>
          <a:p>
            <a:pPr algn="just"/>
            <a:r>
              <a:rPr lang="en-US" sz="2000" b="1" dirty="0">
                <a:solidFill>
                  <a:schemeClr val="bg1"/>
                </a:solidFill>
                <a:latin typeface="Azo Sans" panose="02000000000000000000" pitchFamily="50" charset="0"/>
              </a:rPr>
              <a:t>A: Yes! We have our own design team including Italian Designers to offer PD services for the next Season.</a:t>
            </a:r>
          </a:p>
          <a:p>
            <a:pPr algn="just"/>
            <a:r>
              <a:rPr lang="en-US" sz="2000" b="1" dirty="0">
                <a:solidFill>
                  <a:schemeClr val="bg1"/>
                </a:solidFill>
                <a:latin typeface="Azo Sans" panose="02000000000000000000" pitchFamily="50" charset="0"/>
              </a:rPr>
              <a:t> </a:t>
            </a:r>
          </a:p>
          <a:p>
            <a:pPr algn="just"/>
            <a:r>
              <a:rPr lang="en-US" sz="2000" b="1" dirty="0">
                <a:solidFill>
                  <a:schemeClr val="bg1"/>
                </a:solidFill>
                <a:latin typeface="Azo Sans" panose="02000000000000000000" pitchFamily="50" charset="0"/>
              </a:rPr>
              <a:t>5.Q: Can I visit you? </a:t>
            </a:r>
          </a:p>
          <a:p>
            <a:pPr algn="just"/>
            <a:r>
              <a:rPr lang="en-US" sz="2000" b="1" dirty="0">
                <a:solidFill>
                  <a:schemeClr val="bg1"/>
                </a:solidFill>
                <a:latin typeface="Azo Sans" panose="02000000000000000000" pitchFamily="50" charset="0"/>
              </a:rPr>
              <a:t>A: Sure, our company situated in Dhaka, Bangladesh and we welcome visitors here from all over the world. If you would like to visit us or our manufacturing facilities, then this can be organized by us with Free Car and chauffeur service. If you want us to book hotel for your pleasant stay at Dhaka we can do it and we have 40% discount on all 5 stars hotels in Bangladesh</a:t>
            </a:r>
            <a:r>
              <a:rPr lang="en-US" sz="2000" b="1" dirty="0" smtClean="0">
                <a:solidFill>
                  <a:schemeClr val="bg1"/>
                </a:solidFill>
                <a:latin typeface="Azo Sans" panose="02000000000000000000" pitchFamily="50" charset="0"/>
              </a:rPr>
              <a:t>.</a:t>
            </a:r>
            <a:endParaRPr lang="en-US" sz="2000" b="1" dirty="0">
              <a:solidFill>
                <a:schemeClr val="bg1"/>
              </a:solidFill>
              <a:latin typeface="Azo Sans" panose="02000000000000000000" pitchFamily="50" charset="0"/>
            </a:endParaRPr>
          </a:p>
          <a:p>
            <a:pPr algn="just"/>
            <a:endParaRPr lang="en-US" sz="1600" b="1" dirty="0">
              <a:solidFill>
                <a:schemeClr val="bg1"/>
              </a:solidFill>
              <a:latin typeface="Azo Sans" panose="02000000000000000000" pitchFamily="50" charset="0"/>
            </a:endParaRPr>
          </a:p>
        </p:txBody>
      </p:sp>
      <p:pic>
        <p:nvPicPr>
          <p:cNvPr id="13" name="Picture 12" descr="NINFA-ltd-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8229" y="4461723"/>
            <a:ext cx="3501103" cy="2010964"/>
          </a:xfrm>
          <a:prstGeom prst="rect">
            <a:avLst/>
          </a:prstGeom>
        </p:spPr>
      </p:pic>
    </p:spTree>
    <p:extLst>
      <p:ext uri="{BB962C8B-B14F-4D97-AF65-F5344CB8AC3E}">
        <p14:creationId xmlns:p14="http://schemas.microsoft.com/office/powerpoint/2010/main" val="204926091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d pic office">
            <a:extLst>
              <a:ext uri="{FF2B5EF4-FFF2-40B4-BE49-F238E27FC236}">
                <a16:creationId xmlns:a16="http://schemas.microsoft.com/office/drawing/2014/main" xmlns="" id="{03161FD3-BDB2-469B-B2DE-466EF9933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28"/>
            <a:ext cx="18688490" cy="105287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D9D2123-8D51-49C5-BD3D-6D131E4FF96C}"/>
              </a:ext>
            </a:extLst>
          </p:cNvPr>
          <p:cNvSpPr/>
          <p:nvPr/>
        </p:nvSpPr>
        <p:spPr>
          <a:xfrm>
            <a:off x="0" y="0"/>
            <a:ext cx="18694399" cy="10528727"/>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xmlns="" id="{D820C6D8-912B-4B65-8987-85681E074F81}"/>
              </a:ext>
            </a:extLst>
          </p:cNvPr>
          <p:cNvGrpSpPr/>
          <p:nvPr/>
        </p:nvGrpSpPr>
        <p:grpSpPr>
          <a:xfrm>
            <a:off x="12094926" y="2806410"/>
            <a:ext cx="5714684" cy="5381863"/>
            <a:chOff x="9023451" y="1216743"/>
            <a:chExt cx="9168368" cy="8680792"/>
          </a:xfrm>
        </p:grpSpPr>
        <p:sp>
          <p:nvSpPr>
            <p:cNvPr id="6" name="Oval 5">
              <a:extLst>
                <a:ext uri="{FF2B5EF4-FFF2-40B4-BE49-F238E27FC236}">
                  <a16:creationId xmlns:a16="http://schemas.microsoft.com/office/drawing/2014/main" xmlns="" id="{A90D8B37-ADC4-4CE6-9F8E-134F0435EEEA}"/>
                </a:ext>
              </a:extLst>
            </p:cNvPr>
            <p:cNvSpPr/>
            <p:nvPr/>
          </p:nvSpPr>
          <p:spPr>
            <a:xfrm>
              <a:off x="9023451" y="1216743"/>
              <a:ext cx="8465574" cy="8436077"/>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9D61DB5D-0374-4FBC-884D-BEB9821D48BF}"/>
                </a:ext>
              </a:extLst>
            </p:cNvPr>
            <p:cNvSpPr/>
            <p:nvPr/>
          </p:nvSpPr>
          <p:spPr>
            <a:xfrm>
              <a:off x="16527611" y="1353577"/>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9234FD90-7D70-4252-9728-CF754282526F}"/>
                </a:ext>
              </a:extLst>
            </p:cNvPr>
            <p:cNvSpPr/>
            <p:nvPr/>
          </p:nvSpPr>
          <p:spPr>
            <a:xfrm>
              <a:off x="9049869" y="8836831"/>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xmlns="" id="{24539410-8E6F-4034-B5C4-984C47756F77}"/>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08</a:t>
            </a:r>
          </a:p>
        </p:txBody>
      </p:sp>
      <p:cxnSp>
        <p:nvCxnSpPr>
          <p:cNvPr id="32" name="Straight Connector 31">
            <a:extLst>
              <a:ext uri="{FF2B5EF4-FFF2-40B4-BE49-F238E27FC236}">
                <a16:creationId xmlns:a16="http://schemas.microsoft.com/office/drawing/2014/main" xmlns="" id="{C2760701-7FB7-476D-BC81-44E8BBFDA49F}"/>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F733D4A1-365D-4600-B2DF-6A177F20058E}"/>
              </a:ext>
            </a:extLst>
          </p:cNvPr>
          <p:cNvSpPr/>
          <p:nvPr/>
        </p:nvSpPr>
        <p:spPr>
          <a:xfrm>
            <a:off x="177800" y="939800"/>
            <a:ext cx="14681200" cy="4462760"/>
          </a:xfrm>
          <a:prstGeom prst="rect">
            <a:avLst/>
          </a:prstGeom>
        </p:spPr>
        <p:txBody>
          <a:bodyPr wrap="square">
            <a:spAutoFit/>
          </a:bodyPr>
          <a:lstStyle/>
          <a:p>
            <a:pPr algn="just"/>
            <a:endParaRPr lang="en-US" sz="1600"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algn="ctr">
              <a:lnSpc>
                <a:spcPct val="150000"/>
              </a:lnSpc>
            </a:pPr>
            <a:r>
              <a:rPr lang="en-US" sz="4000" b="1" dirty="0">
                <a:solidFill>
                  <a:schemeClr val="bg1"/>
                </a:solidFill>
                <a:latin typeface="Azo Sans" panose="02000000000000000000" pitchFamily="50" charset="0"/>
              </a:rPr>
              <a:t>THANK YOU FOR DEDICATING YOUR PRECIOUS TIME !</a:t>
            </a:r>
          </a:p>
          <a:p>
            <a:pPr algn="ctr">
              <a:lnSpc>
                <a:spcPct val="150000"/>
              </a:lnSpc>
            </a:pPr>
            <a:r>
              <a:rPr lang="en-US" sz="4800" b="1" dirty="0">
                <a:solidFill>
                  <a:schemeClr val="bg1"/>
                </a:solidFill>
                <a:latin typeface="Azo Sans" panose="02000000000000000000" pitchFamily="50" charset="0"/>
              </a:rPr>
              <a:t>OUR TEAM OF </a:t>
            </a:r>
            <a:r>
              <a:rPr lang="en-US" sz="4800" b="1" dirty="0" smtClean="0">
                <a:solidFill>
                  <a:schemeClr val="bg1"/>
                </a:solidFill>
                <a:latin typeface="Azo Sans" panose="02000000000000000000" pitchFamily="50" charset="0"/>
              </a:rPr>
              <a:t>NINFA </a:t>
            </a:r>
          </a:p>
          <a:p>
            <a:pPr algn="ctr">
              <a:lnSpc>
                <a:spcPct val="150000"/>
              </a:lnSpc>
            </a:pPr>
            <a:r>
              <a:rPr lang="en-US" sz="4800" b="1" dirty="0" smtClean="0">
                <a:solidFill>
                  <a:schemeClr val="bg1"/>
                </a:solidFill>
                <a:latin typeface="Azo Sans" panose="02000000000000000000" pitchFamily="50" charset="0"/>
              </a:rPr>
              <a:t>CORDIALY </a:t>
            </a:r>
            <a:r>
              <a:rPr lang="en-US" sz="4800" b="1" dirty="0">
                <a:solidFill>
                  <a:schemeClr val="bg1"/>
                </a:solidFill>
                <a:latin typeface="Azo Sans" panose="02000000000000000000" pitchFamily="50" charset="0"/>
              </a:rPr>
              <a:t>THANK YOU.</a:t>
            </a:r>
          </a:p>
          <a:p>
            <a:pPr algn="just"/>
            <a:endParaRPr lang="en-US" sz="1600" dirty="0">
              <a:solidFill>
                <a:schemeClr val="bg1"/>
              </a:solidFill>
              <a:latin typeface="Azo Sans" panose="02000000000000000000" pitchFamily="50" charset="0"/>
            </a:endParaRPr>
          </a:p>
          <a:p>
            <a:pPr algn="just"/>
            <a:endParaRPr lang="en-US" sz="1600" b="1" dirty="0">
              <a:solidFill>
                <a:schemeClr val="bg1"/>
              </a:solidFill>
              <a:latin typeface="Azo Sans" panose="02000000000000000000" pitchFamily="50" charset="0"/>
            </a:endParaRPr>
          </a:p>
        </p:txBody>
      </p:sp>
      <p:pic>
        <p:nvPicPr>
          <p:cNvPr id="12" name="Picture 11" descr="NINFA-ltd-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296" y="4393997"/>
            <a:ext cx="3501103" cy="2010964"/>
          </a:xfrm>
          <a:prstGeom prst="rect">
            <a:avLst/>
          </a:prstGeom>
        </p:spPr>
      </p:pic>
    </p:spTree>
    <p:extLst>
      <p:ext uri="{BB962C8B-B14F-4D97-AF65-F5344CB8AC3E}">
        <p14:creationId xmlns:p14="http://schemas.microsoft.com/office/powerpoint/2010/main" val="40508179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8694400" cy="105156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BD9D2123-8D51-49C5-BD3D-6D131E4FF96C}"/>
              </a:ext>
            </a:extLst>
          </p:cNvPr>
          <p:cNvSpPr/>
          <p:nvPr/>
        </p:nvSpPr>
        <p:spPr>
          <a:xfrm>
            <a:off x="19735800" y="0"/>
            <a:ext cx="18694399" cy="10528727"/>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xmlns="" id="{D820C6D8-912B-4B65-8987-85681E074F81}"/>
              </a:ext>
            </a:extLst>
          </p:cNvPr>
          <p:cNvGrpSpPr/>
          <p:nvPr/>
        </p:nvGrpSpPr>
        <p:grpSpPr>
          <a:xfrm>
            <a:off x="838200" y="-1894213"/>
            <a:ext cx="15036800" cy="14161063"/>
            <a:chOff x="9023451" y="1216743"/>
            <a:chExt cx="9168368" cy="8680792"/>
          </a:xfrm>
        </p:grpSpPr>
        <p:sp>
          <p:nvSpPr>
            <p:cNvPr id="6" name="Oval 5">
              <a:extLst>
                <a:ext uri="{FF2B5EF4-FFF2-40B4-BE49-F238E27FC236}">
                  <a16:creationId xmlns:a16="http://schemas.microsoft.com/office/drawing/2014/main" xmlns="" id="{A90D8B37-ADC4-4CE6-9F8E-134F0435EEEA}"/>
                </a:ext>
              </a:extLst>
            </p:cNvPr>
            <p:cNvSpPr/>
            <p:nvPr/>
          </p:nvSpPr>
          <p:spPr>
            <a:xfrm>
              <a:off x="9023451" y="1216743"/>
              <a:ext cx="8465574" cy="8436077"/>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xmlns="" id="{9D61DB5D-0374-4FBC-884D-BEB9821D48BF}"/>
                </a:ext>
              </a:extLst>
            </p:cNvPr>
            <p:cNvSpPr/>
            <p:nvPr/>
          </p:nvSpPr>
          <p:spPr>
            <a:xfrm>
              <a:off x="16527611" y="1353577"/>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9234FD90-7D70-4252-9728-CF754282526F}"/>
                </a:ext>
              </a:extLst>
            </p:cNvPr>
            <p:cNvSpPr/>
            <p:nvPr/>
          </p:nvSpPr>
          <p:spPr>
            <a:xfrm>
              <a:off x="9049869" y="8836831"/>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xmlns="" id="{24539410-8E6F-4034-B5C4-984C47756F77}"/>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08</a:t>
            </a:r>
          </a:p>
        </p:txBody>
      </p:sp>
      <p:cxnSp>
        <p:nvCxnSpPr>
          <p:cNvPr id="32" name="Straight Connector 31">
            <a:extLst>
              <a:ext uri="{FF2B5EF4-FFF2-40B4-BE49-F238E27FC236}">
                <a16:creationId xmlns:a16="http://schemas.microsoft.com/office/drawing/2014/main" xmlns="" id="{C2760701-7FB7-476D-BC81-44E8BBFDA49F}"/>
              </a:ext>
            </a:extLst>
          </p:cNvPr>
          <p:cNvCxnSpPr/>
          <p:nvPr/>
        </p:nvCxnSpPr>
        <p:spPr>
          <a:xfrm>
            <a:off x="-508000" y="9956800"/>
            <a:ext cx="17824611" cy="41109"/>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xmlns="" id="{F733D4A1-365D-4600-B2DF-6A177F20058E}"/>
              </a:ext>
            </a:extLst>
          </p:cNvPr>
          <p:cNvSpPr/>
          <p:nvPr/>
        </p:nvSpPr>
        <p:spPr>
          <a:xfrm>
            <a:off x="884790" y="1947402"/>
            <a:ext cx="13796410" cy="687368"/>
          </a:xfrm>
          <a:prstGeom prst="rect">
            <a:avLst/>
          </a:prstGeom>
        </p:spPr>
        <p:txBody>
          <a:bodyPr wrap="square">
            <a:spAutoFit/>
          </a:bodyPr>
          <a:lstStyle/>
          <a:p>
            <a:pPr algn="just"/>
            <a:endParaRPr lang="en-US" sz="1600" dirty="0">
              <a:solidFill>
                <a:schemeClr val="bg1"/>
              </a:solidFill>
              <a:latin typeface="Azo Sans" panose="02000000000000000000" pitchFamily="50" charset="0"/>
            </a:endParaRPr>
          </a:p>
          <a:p>
            <a:pPr algn="just"/>
            <a:endParaRPr lang="en-US" sz="1600" b="1" dirty="0">
              <a:solidFill>
                <a:schemeClr val="bg1"/>
              </a:solidFill>
              <a:latin typeface="Azo Sans" panose="02000000000000000000" pitchFamily="50" charset="0"/>
            </a:endParaRPr>
          </a:p>
        </p:txBody>
      </p:sp>
      <p:pic>
        <p:nvPicPr>
          <p:cNvPr id="16" name="Picture 15">
            <a:extLst>
              <a:ext uri="{FF2B5EF4-FFF2-40B4-BE49-F238E27FC236}">
                <a16:creationId xmlns="" xmlns:a16="http://schemas.microsoft.com/office/drawing/2014/main" id="{F5593D4A-1ED5-4767-ADAE-E46614736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829" y="-812799"/>
            <a:ext cx="13306524" cy="11780770"/>
          </a:xfrm>
          <a:prstGeom prst="rect">
            <a:avLst/>
          </a:prstGeom>
        </p:spPr>
      </p:pic>
      <p:sp>
        <p:nvSpPr>
          <p:cNvPr id="17" name="TextBox 16">
            <a:extLst>
              <a:ext uri="{FF2B5EF4-FFF2-40B4-BE49-F238E27FC236}">
                <a16:creationId xmlns="" xmlns:a16="http://schemas.microsoft.com/office/drawing/2014/main" id="{6EF80790-3D0B-40AA-88C0-4BE3334A69C8}"/>
              </a:ext>
            </a:extLst>
          </p:cNvPr>
          <p:cNvSpPr txBox="1"/>
          <p:nvPr/>
        </p:nvSpPr>
        <p:spPr>
          <a:xfrm>
            <a:off x="4724400" y="1041400"/>
            <a:ext cx="6273801" cy="4832092"/>
          </a:xfrm>
          <a:prstGeom prst="rect">
            <a:avLst/>
          </a:prstGeom>
          <a:noFill/>
        </p:spPr>
        <p:txBody>
          <a:bodyPr wrap="square" rtlCol="0">
            <a:spAutoFit/>
          </a:bodyPr>
          <a:lstStyle/>
          <a:p>
            <a:pPr algn="ctr"/>
            <a:r>
              <a:rPr lang="en-IN" sz="3400" b="1" spc="600" dirty="0">
                <a:solidFill>
                  <a:schemeClr val="bg1"/>
                </a:solidFill>
                <a:latin typeface="Bauhaus Medium BT"/>
                <a:cs typeface="Bauhaus Medium BT"/>
              </a:rPr>
              <a:t>THANK </a:t>
            </a:r>
            <a:r>
              <a:rPr lang="en-IN" sz="3400" b="1" spc="600" dirty="0" smtClean="0">
                <a:solidFill>
                  <a:schemeClr val="bg1"/>
                </a:solidFill>
                <a:latin typeface="Bauhaus Medium BT"/>
                <a:cs typeface="Bauhaus Medium BT"/>
              </a:rPr>
              <a:t>YOU</a:t>
            </a:r>
          </a:p>
          <a:p>
            <a:pPr algn="ctr"/>
            <a:r>
              <a:rPr lang="en-IN" sz="3400" b="1" spc="600" dirty="0" smtClean="0">
                <a:solidFill>
                  <a:schemeClr val="bg1"/>
                </a:solidFill>
                <a:latin typeface="Bauhaus Medium BT"/>
                <a:cs typeface="Bauhaus Medium BT"/>
              </a:rPr>
              <a:t>GRAZIE</a:t>
            </a:r>
          </a:p>
          <a:p>
            <a:pPr algn="ctr"/>
            <a:r>
              <a:rPr lang="en-IN" sz="3400" b="1" spc="600" dirty="0" smtClean="0">
                <a:solidFill>
                  <a:schemeClr val="bg1"/>
                </a:solidFill>
                <a:latin typeface="Bauhaus Medium BT"/>
                <a:cs typeface="Bauhaus Medium BT"/>
              </a:rPr>
              <a:t>MERCI</a:t>
            </a:r>
          </a:p>
          <a:p>
            <a:pPr algn="ctr"/>
            <a:r>
              <a:rPr lang="en-IN" sz="3400" b="1" spc="600" dirty="0" smtClean="0">
                <a:solidFill>
                  <a:schemeClr val="bg1"/>
                </a:solidFill>
                <a:latin typeface="Bauhaus Medium BT"/>
                <a:cs typeface="Bauhaus Medium BT"/>
              </a:rPr>
              <a:t>DANKE</a:t>
            </a:r>
          </a:p>
          <a:p>
            <a:pPr algn="ctr"/>
            <a:r>
              <a:rPr lang="en-IN" sz="3400" b="1" spc="600" dirty="0" smtClean="0">
                <a:solidFill>
                  <a:schemeClr val="bg1"/>
                </a:solidFill>
                <a:latin typeface="Bauhaus Medium BT"/>
                <a:cs typeface="Bauhaus Medium BT"/>
              </a:rPr>
              <a:t>GRACIAS</a:t>
            </a:r>
          </a:p>
          <a:p>
            <a:pPr algn="ctr"/>
            <a:r>
              <a:rPr lang="bg-BG" sz="3400" b="1" dirty="0">
                <a:solidFill>
                  <a:schemeClr val="bg1"/>
                </a:solidFill>
                <a:latin typeface="Bauhaus Medium BT"/>
                <a:cs typeface="Bauhaus Medium BT"/>
              </a:rPr>
              <a:t>БЛАГОДАРЮ </a:t>
            </a:r>
            <a:r>
              <a:rPr lang="bg-BG" sz="3400" b="1" dirty="0" smtClean="0">
                <a:solidFill>
                  <a:schemeClr val="bg1"/>
                </a:solidFill>
                <a:latin typeface="Bauhaus Medium BT"/>
                <a:cs typeface="Bauhaus Medium BT"/>
              </a:rPr>
              <a:t>ВАС</a:t>
            </a:r>
            <a:endParaRPr lang="it-IT" sz="3400" b="1" dirty="0" smtClean="0">
              <a:solidFill>
                <a:schemeClr val="bg1"/>
              </a:solidFill>
              <a:latin typeface="Bauhaus Medium BT"/>
              <a:cs typeface="Bauhaus Medium BT"/>
            </a:endParaRPr>
          </a:p>
          <a:p>
            <a:pPr algn="ctr"/>
            <a:r>
              <a:rPr lang="hi-in" sz="3400" b="1" dirty="0" smtClean="0">
                <a:solidFill>
                  <a:schemeClr val="bg1"/>
                </a:solidFill>
                <a:latin typeface="Bauhaus Medium BT"/>
                <a:cs typeface="Bauhaus Medium BT"/>
              </a:rPr>
              <a:t>धन्यवाद</a:t>
            </a:r>
            <a:r>
              <a:rPr lang="it-IT" sz="3400" b="1" dirty="0" smtClean="0">
                <a:solidFill>
                  <a:schemeClr val="bg1"/>
                </a:solidFill>
                <a:latin typeface="Bauhaus Medium BT"/>
                <a:cs typeface="Bauhaus Medium BT"/>
              </a:rPr>
              <a:t> </a:t>
            </a:r>
            <a:r>
              <a:rPr lang="it-IT" sz="3400" b="1" dirty="0" smtClean="0">
                <a:solidFill>
                  <a:srgbClr val="000000"/>
                </a:solidFill>
                <a:latin typeface="Bauhaus Medium BT"/>
                <a:cs typeface="Bauhaus Medium BT"/>
              </a:rPr>
              <a:t>- </a:t>
            </a:r>
            <a:r>
              <a:rPr lang="en-US" sz="3600" dirty="0" err="1">
                <a:solidFill>
                  <a:srgbClr val="000000"/>
                </a:solidFill>
              </a:rPr>
              <a:t>ধন্যবাদ</a:t>
            </a:r>
            <a:endParaRPr lang="en-IN" sz="3400" b="1" spc="600" dirty="0" smtClean="0">
              <a:solidFill>
                <a:srgbClr val="000000"/>
              </a:solidFill>
              <a:latin typeface="Bauhaus Medium BT"/>
              <a:cs typeface="Bauhaus Medium BT"/>
            </a:endParaRPr>
          </a:p>
          <a:p>
            <a:pPr algn="ctr"/>
            <a:r>
              <a:rPr lang="fr-FR" sz="3400" b="1" dirty="0" smtClean="0">
                <a:solidFill>
                  <a:schemeClr val="bg1"/>
                </a:solidFill>
                <a:latin typeface="Bauhaus Medium BT"/>
                <a:cs typeface="Bauhaus Medium BT"/>
              </a:rPr>
              <a:t>                       </a:t>
            </a:r>
            <a:r>
              <a:rPr lang="fr-FR" sz="3400" b="1" dirty="0" err="1" smtClean="0">
                <a:solidFill>
                  <a:schemeClr val="bg1"/>
                </a:solidFill>
                <a:latin typeface="Bauhaus Medium BT"/>
                <a:cs typeface="Bauhaus Medium BT"/>
              </a:rPr>
              <a:t>谢谢</a:t>
            </a:r>
            <a:r>
              <a:rPr lang="fr-FR" sz="3400" b="1" dirty="0" smtClean="0">
                <a:solidFill>
                  <a:schemeClr val="bg1"/>
                </a:solidFill>
                <a:latin typeface="Bauhaus Medium BT"/>
                <a:cs typeface="Bauhaus Medium BT"/>
              </a:rPr>
              <a:t> </a:t>
            </a:r>
            <a:r>
              <a:rPr lang="fr-FR" sz="3400" b="1" dirty="0" err="1">
                <a:solidFill>
                  <a:schemeClr val="bg1"/>
                </a:solidFill>
                <a:latin typeface="Bauhaus Medium BT"/>
                <a:cs typeface="Bauhaus Medium BT"/>
              </a:rPr>
              <a:t>Xièxiè</a:t>
            </a:r>
            <a:endParaRPr lang="fr-FR" sz="3400" b="1" dirty="0">
              <a:solidFill>
                <a:schemeClr val="bg1"/>
              </a:solidFill>
              <a:latin typeface="Bauhaus Medium BT"/>
              <a:cs typeface="Bauhaus Medium BT"/>
            </a:endParaRPr>
          </a:p>
          <a:p>
            <a:pPr algn="ctr"/>
            <a:r>
              <a:rPr lang="en-IN" sz="3400" b="1" spc="600" dirty="0" smtClean="0">
                <a:solidFill>
                  <a:schemeClr val="bg1"/>
                </a:solidFill>
                <a:latin typeface="Bauhaus Medium BT"/>
                <a:cs typeface="Bauhaus Medium BT"/>
              </a:rPr>
              <a:t>         </a:t>
            </a:r>
            <a:endParaRPr lang="en-IN" sz="3400" b="1" spc="600" dirty="0">
              <a:solidFill>
                <a:schemeClr val="bg1"/>
              </a:solidFill>
              <a:latin typeface="Bauhaus Medium BT"/>
              <a:cs typeface="Bauhaus Medium BT"/>
            </a:endParaRPr>
          </a:p>
        </p:txBody>
      </p:sp>
      <p:pic>
        <p:nvPicPr>
          <p:cNvPr id="12" name="Picture 11" descr="NINFA-ltd-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896" y="4114597"/>
            <a:ext cx="3501103" cy="2010964"/>
          </a:xfrm>
          <a:prstGeom prst="rect">
            <a:avLst/>
          </a:prstGeom>
        </p:spPr>
      </p:pic>
    </p:spTree>
    <p:extLst>
      <p:ext uri="{BB962C8B-B14F-4D97-AF65-F5344CB8AC3E}">
        <p14:creationId xmlns:p14="http://schemas.microsoft.com/office/powerpoint/2010/main" val="20832879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4899696_1954053271289399_4747266292283890491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96" y="-826345"/>
            <a:ext cx="18886096" cy="12512038"/>
          </a:xfrm>
          <a:prstGeom prst="rect">
            <a:avLst/>
          </a:prstGeom>
        </p:spPr>
      </p:pic>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02</a:t>
            </a:r>
          </a:p>
        </p:txBody>
      </p:sp>
      <p:cxnSp>
        <p:nvCxnSpPr>
          <p:cNvPr id="27" name="Straight Connector 26">
            <a:extLst>
              <a:ext uri="{FF2B5EF4-FFF2-40B4-BE49-F238E27FC236}">
                <a16:creationId xmlns:a16="http://schemas.microsoft.com/office/drawing/2014/main" xmlns="" id="{DBC4EBB2-F90C-47AE-BDEA-4459CB7D4AD3}"/>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9B5AD29-7C51-42D9-A8AC-30576D211B72}"/>
              </a:ext>
            </a:extLst>
          </p:cNvPr>
          <p:cNvSpPr/>
          <p:nvPr/>
        </p:nvSpPr>
        <p:spPr>
          <a:xfrm>
            <a:off x="-152400" y="0"/>
            <a:ext cx="18846800" cy="10896599"/>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7"/>
            <a:ext cx="8637739"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Who we are</a:t>
            </a:r>
            <a:endParaRPr lang="en-US" sz="4800" b="1" dirty="0">
              <a:solidFill>
                <a:schemeClr val="bg1"/>
              </a:solidFill>
              <a:latin typeface="Azo Sans" panose="02000000000000000000" pitchFamily="50" charset="0"/>
            </a:endParaRPr>
          </a:p>
        </p:txBody>
      </p:sp>
      <p:sp>
        <p:nvSpPr>
          <p:cNvPr id="12" name="Rectangle 11">
            <a:extLst>
              <a:ext uri="{FF2B5EF4-FFF2-40B4-BE49-F238E27FC236}">
                <a16:creationId xmlns:a16="http://schemas.microsoft.com/office/drawing/2014/main" xmlns="" id="{F7D1E0FC-9A13-4638-B835-63695649EDE0}"/>
              </a:ext>
            </a:extLst>
          </p:cNvPr>
          <p:cNvSpPr/>
          <p:nvPr/>
        </p:nvSpPr>
        <p:spPr>
          <a:xfrm>
            <a:off x="977074" y="1662992"/>
            <a:ext cx="16874507" cy="1846659"/>
          </a:xfrm>
          <a:prstGeom prst="rect">
            <a:avLst/>
          </a:prstGeom>
        </p:spPr>
        <p:txBody>
          <a:bodyPr wrap="square">
            <a:spAutoFit/>
          </a:bodyPr>
          <a:lstStyle/>
          <a:p>
            <a:pPr algn="just"/>
            <a:r>
              <a:rPr lang="en-US" sz="1600" dirty="0" err="1" smtClean="0">
                <a:solidFill>
                  <a:schemeClr val="bg1"/>
                </a:solidFill>
                <a:latin typeface="Azo Sans" panose="02000000000000000000" pitchFamily="50" charset="0"/>
              </a:rPr>
              <a:t>Ninfa</a:t>
            </a:r>
            <a:r>
              <a:rPr lang="en-US" sz="1600" dirty="0" smtClean="0">
                <a:solidFill>
                  <a:schemeClr val="bg1"/>
                </a:solidFill>
                <a:latin typeface="Azo Sans" panose="02000000000000000000" pitchFamily="50" charset="0"/>
              </a:rPr>
              <a:t> </a:t>
            </a:r>
            <a:r>
              <a:rPr lang="en-US" sz="1600" dirty="0">
                <a:solidFill>
                  <a:schemeClr val="bg1"/>
                </a:solidFill>
                <a:latin typeface="Azo Sans" panose="02000000000000000000" pitchFamily="50" charset="0"/>
              </a:rPr>
              <a:t>Textiles is </a:t>
            </a:r>
            <a:r>
              <a:rPr lang="en-US" sz="1600" dirty="0" smtClean="0">
                <a:solidFill>
                  <a:schemeClr val="bg1"/>
                </a:solidFill>
                <a:latin typeface="Azo Sans" panose="02000000000000000000" pitchFamily="50" charset="0"/>
              </a:rPr>
              <a:t>a company of </a:t>
            </a:r>
            <a:r>
              <a:rPr lang="en-US" sz="1600" dirty="0">
                <a:solidFill>
                  <a:schemeClr val="bg1"/>
                </a:solidFill>
                <a:latin typeface="Azo Sans" panose="02000000000000000000" pitchFamily="50" charset="0"/>
              </a:rPr>
              <a:t>clothing sourcing and quality control service for </a:t>
            </a:r>
            <a:r>
              <a:rPr lang="en-US" sz="1600" dirty="0" smtClean="0">
                <a:solidFill>
                  <a:schemeClr val="bg1"/>
                </a:solidFill>
                <a:latin typeface="Azo Sans" panose="02000000000000000000" pitchFamily="50" charset="0"/>
              </a:rPr>
              <a:t>our buyers with </a:t>
            </a:r>
            <a:r>
              <a:rPr lang="en-US" sz="1600" dirty="0">
                <a:solidFill>
                  <a:schemeClr val="bg1"/>
                </a:solidFill>
                <a:latin typeface="Azo Sans" panose="02000000000000000000" pitchFamily="50" charset="0"/>
              </a:rPr>
              <a:t>operational headquarters in Dhaka, the capital of Bangladesh since </a:t>
            </a:r>
            <a:r>
              <a:rPr lang="en-US" sz="1600" dirty="0" smtClean="0">
                <a:solidFill>
                  <a:schemeClr val="bg1"/>
                </a:solidFill>
                <a:latin typeface="Azo Sans" panose="02000000000000000000" pitchFamily="50" charset="0"/>
              </a:rPr>
              <a:t>2009. </a:t>
            </a:r>
            <a:r>
              <a:rPr lang="en-US" sz="1600" dirty="0">
                <a:solidFill>
                  <a:schemeClr val="bg1"/>
                </a:solidFill>
                <a:latin typeface="Azo Sans" panose="02000000000000000000" pitchFamily="50" charset="0"/>
              </a:rPr>
              <a:t>Our factory is located 5 minutes by car from the international airport, in Uttara area, 60 </a:t>
            </a:r>
            <a:r>
              <a:rPr lang="en-US" sz="1600" dirty="0" err="1">
                <a:solidFill>
                  <a:schemeClr val="bg1"/>
                </a:solidFill>
                <a:latin typeface="Azo Sans" panose="02000000000000000000" pitchFamily="50" charset="0"/>
              </a:rPr>
              <a:t>Gawsul</a:t>
            </a:r>
            <a:r>
              <a:rPr lang="en-US" sz="1600" dirty="0">
                <a:solidFill>
                  <a:schemeClr val="bg1"/>
                </a:solidFill>
                <a:latin typeface="Azo Sans" panose="02000000000000000000" pitchFamily="50" charset="0"/>
              </a:rPr>
              <a:t> Azam Avenue.</a:t>
            </a:r>
          </a:p>
          <a:p>
            <a:pPr algn="just"/>
            <a:endParaRPr lang="en-US" sz="1600" dirty="0">
              <a:solidFill>
                <a:schemeClr val="bg1"/>
              </a:solidFill>
              <a:latin typeface="Azo Sans" panose="02000000000000000000" pitchFamily="50" charset="0"/>
            </a:endParaRPr>
          </a:p>
          <a:p>
            <a:pPr algn="just"/>
            <a:r>
              <a:rPr lang="en-US" sz="1600" dirty="0">
                <a:solidFill>
                  <a:schemeClr val="bg1"/>
                </a:solidFill>
                <a:latin typeface="Azo Sans" panose="02000000000000000000" pitchFamily="50" charset="0"/>
              </a:rPr>
              <a:t>Our team is composed of young, dynamic, passionate and competent people. We are a professional and valid team. This is a prerequisite for success. For each project, under the supervision of a production manager, quality controllers, laboratory technicians, shippers and customs experts work.</a:t>
            </a:r>
          </a:p>
          <a:p>
            <a:pPr algn="just"/>
            <a:endParaRPr lang="en-US" sz="1600" dirty="0">
              <a:solidFill>
                <a:schemeClr val="bg1"/>
              </a:solidFill>
              <a:latin typeface="Azo Sans" panose="02000000000000000000" pitchFamily="50" charset="0"/>
            </a:endParaRPr>
          </a:p>
          <a:p>
            <a:pPr algn="just"/>
            <a:r>
              <a:rPr lang="en-US" sz="1600" dirty="0">
                <a:solidFill>
                  <a:schemeClr val="bg1"/>
                </a:solidFill>
                <a:latin typeface="Azo Sans" panose="02000000000000000000" pitchFamily="50" charset="0"/>
              </a:rPr>
              <a:t>The uncompromising attention to quality and accuracy of delivery are two points of our strength of </a:t>
            </a:r>
            <a:r>
              <a:rPr lang="en-US" sz="1600" dirty="0" err="1" smtClean="0">
                <a:solidFill>
                  <a:schemeClr val="bg1"/>
                </a:solidFill>
                <a:latin typeface="Azo Sans" panose="02000000000000000000" pitchFamily="50" charset="0"/>
              </a:rPr>
              <a:t>Ninfa</a:t>
            </a:r>
            <a:r>
              <a:rPr lang="en-US" sz="1600" dirty="0">
                <a:solidFill>
                  <a:schemeClr val="bg1"/>
                </a:solidFill>
                <a:latin typeface="Azo Sans" panose="02000000000000000000" pitchFamily="50" charset="0"/>
              </a:rPr>
              <a:t>.</a:t>
            </a:r>
          </a:p>
        </p:txBody>
      </p:sp>
      <p:pic>
        <p:nvPicPr>
          <p:cNvPr id="3" name="Picture 2" descr="ninfa-lett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1800" y="410634"/>
            <a:ext cx="2082800" cy="977900"/>
          </a:xfrm>
          <a:prstGeom prst="rect">
            <a:avLst/>
          </a:prstGeom>
        </p:spPr>
      </p:pic>
      <p:sp>
        <p:nvSpPr>
          <p:cNvPr id="14" name="Rectangle 13">
            <a:extLst>
              <a:ext uri="{FF2B5EF4-FFF2-40B4-BE49-F238E27FC236}">
                <a16:creationId xmlns:a16="http://schemas.microsoft.com/office/drawing/2014/main" xmlns="" id="{B51BFEFD-F27A-4142-9016-10859CC6D85E}"/>
              </a:ext>
            </a:extLst>
          </p:cNvPr>
          <p:cNvSpPr/>
          <p:nvPr/>
        </p:nvSpPr>
        <p:spPr>
          <a:xfrm>
            <a:off x="909341" y="3652181"/>
            <a:ext cx="11824525" cy="6863419"/>
          </a:xfrm>
          <a:prstGeom prst="rect">
            <a:avLst/>
          </a:prstGeom>
        </p:spPr>
        <p:txBody>
          <a:bodyPr wrap="square">
            <a:spAutoFit/>
          </a:bodyPr>
          <a:lstStyle/>
          <a:p>
            <a:r>
              <a:rPr lang="en-US" sz="3200" b="1" dirty="0">
                <a:solidFill>
                  <a:srgbClr val="C52330"/>
                </a:solidFill>
                <a:latin typeface="Azo Sans" panose="02000000000000000000" pitchFamily="50" charset="0"/>
              </a:rPr>
              <a:t>WHAT MAKES US BE UNIQUE</a:t>
            </a:r>
          </a:p>
          <a:p>
            <a:endParaRPr lang="en-US" sz="1600" b="1" dirty="0">
              <a:solidFill>
                <a:schemeClr val="bg1"/>
              </a:solidFill>
              <a:latin typeface="Azo Sans" panose="02000000000000000000" pitchFamily="50" charset="0"/>
            </a:endParaRPr>
          </a:p>
          <a:p>
            <a:r>
              <a:rPr lang="en-US" sz="2400" dirty="0">
                <a:solidFill>
                  <a:schemeClr val="bg1"/>
                </a:solidFill>
                <a:latin typeface="Azo Sans" panose="02000000000000000000" pitchFamily="50" charset="0"/>
              </a:rPr>
              <a:t>We </a:t>
            </a:r>
            <a:r>
              <a:rPr lang="en-US" sz="2400" dirty="0" smtClean="0">
                <a:solidFill>
                  <a:schemeClr val="bg1"/>
                </a:solidFill>
                <a:latin typeface="Azo Sans" panose="02000000000000000000" pitchFamily="50" charset="0"/>
              </a:rPr>
              <a:t>believe in “PROFESSIONAL PARTNERSHIP” . A professional </a:t>
            </a:r>
            <a:r>
              <a:rPr lang="en-US" sz="2400" dirty="0">
                <a:solidFill>
                  <a:schemeClr val="bg1"/>
                </a:solidFill>
                <a:latin typeface="Azo Sans" panose="02000000000000000000" pitchFamily="50" charset="0"/>
              </a:rPr>
              <a:t>service for our customers. Always. Their constant satisfaction is our goal.</a:t>
            </a:r>
          </a:p>
          <a:p>
            <a:endParaRPr lang="en-US" sz="2000" b="1" dirty="0">
              <a:solidFill>
                <a:schemeClr val="bg1"/>
              </a:solidFill>
              <a:latin typeface="Azo Sans" panose="02000000000000000000" pitchFamily="50" charset="0"/>
            </a:endParaRPr>
          </a:p>
          <a:p>
            <a:r>
              <a:rPr lang="en-US" sz="2000" b="1" dirty="0">
                <a:solidFill>
                  <a:schemeClr val="bg1"/>
                </a:solidFill>
                <a:latin typeface="Azo Sans" panose="02000000000000000000" pitchFamily="50" charset="0"/>
              </a:rPr>
              <a:t>Complete Supply Chain Management:</a:t>
            </a:r>
          </a:p>
          <a:p>
            <a:pPr marL="285750" indent="-285750">
              <a:buClr>
                <a:srgbClr val="B53A39"/>
              </a:buClr>
              <a:buFont typeface="Wingdings" panose="05000000000000000000" pitchFamily="2" charset="2"/>
              <a:buChar char="§"/>
            </a:pPr>
            <a:endParaRPr lang="en-US" sz="1600" dirty="0">
              <a:solidFill>
                <a:schemeClr val="bg1"/>
              </a:solidFill>
              <a:latin typeface="Azo Sans" panose="02000000000000000000" pitchFamily="50" charset="0"/>
            </a:endParaRP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Fashion Design for the Collection</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Search for raw materials</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Product Development</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Negotiation of the Order</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Product Development</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Choice of suitable factories</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Choice of the right raw materials</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Production Planning</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Work supervision in progress</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Manufacture control</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Real-time production update</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Quality Assurance</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Code of Conduct and Responsibility</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Export Documentation</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Logistics solutions for transport</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After-sales service</a:t>
            </a:r>
          </a:p>
          <a:p>
            <a:pPr marL="285750" indent="-285750">
              <a:buClr>
                <a:srgbClr val="B53A39"/>
              </a:buClr>
              <a:buFont typeface="Wingdings" panose="05000000000000000000" pitchFamily="2" charset="2"/>
              <a:buChar char="§"/>
            </a:pPr>
            <a:r>
              <a:rPr lang="en-US" sz="1600" dirty="0">
                <a:solidFill>
                  <a:schemeClr val="bg1"/>
                </a:solidFill>
                <a:latin typeface="Azo Sans" panose="02000000000000000000" pitchFamily="50" charset="0"/>
              </a:rPr>
              <a:t>Recognition of compensation for commercial damages if there are any.</a:t>
            </a:r>
          </a:p>
          <a:p>
            <a:endParaRPr lang="en-US" sz="1600" dirty="0">
              <a:solidFill>
                <a:schemeClr val="bg1"/>
              </a:solidFill>
              <a:latin typeface="Azo Sans" panose="02000000000000000000" pitchFamily="50" charset="0"/>
            </a:endParaRPr>
          </a:p>
        </p:txBody>
      </p:sp>
      <p:sp>
        <p:nvSpPr>
          <p:cNvPr id="21" name="Oval 20">
            <a:extLst>
              <a:ext uri="{FF2B5EF4-FFF2-40B4-BE49-F238E27FC236}">
                <a16:creationId xmlns:a16="http://schemas.microsoft.com/office/drawing/2014/main" xmlns="" id="{7D9D85CA-D011-456B-B482-E4D7028E86FD}"/>
              </a:ext>
            </a:extLst>
          </p:cNvPr>
          <p:cNvSpPr/>
          <p:nvPr/>
        </p:nvSpPr>
        <p:spPr>
          <a:xfrm>
            <a:off x="14679890" y="5105940"/>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3BA00D80-B9FB-4D76-8BAF-B74CC12DE8B6}"/>
              </a:ext>
            </a:extLst>
          </p:cNvPr>
          <p:cNvSpPr/>
          <p:nvPr/>
        </p:nvSpPr>
        <p:spPr>
          <a:xfrm>
            <a:off x="15574715" y="75346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00378CB9-AD63-4404-A871-6DFED4C85C8E}"/>
              </a:ext>
            </a:extLst>
          </p:cNvPr>
          <p:cNvSpPr/>
          <p:nvPr/>
        </p:nvSpPr>
        <p:spPr>
          <a:xfrm>
            <a:off x="11201548" y="5169739"/>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73BC8131-DFFA-4306-B5D8-89862C4F2290}"/>
              </a:ext>
            </a:extLst>
          </p:cNvPr>
          <p:cNvSpPr/>
          <p:nvPr/>
        </p:nvSpPr>
        <p:spPr>
          <a:xfrm>
            <a:off x="11030176" y="85263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6ED56D82-CC1D-4148-9806-5FBA0581A1BA}"/>
              </a:ext>
            </a:extLst>
          </p:cNvPr>
          <p:cNvSpPr/>
          <p:nvPr/>
        </p:nvSpPr>
        <p:spPr>
          <a:xfrm>
            <a:off x="11237723" y="5325351"/>
            <a:ext cx="4526280" cy="452507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5139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02</a:t>
            </a:r>
          </a:p>
        </p:txBody>
      </p:sp>
      <p:cxnSp>
        <p:nvCxnSpPr>
          <p:cNvPr id="27" name="Straight Connector 26">
            <a:extLst>
              <a:ext uri="{FF2B5EF4-FFF2-40B4-BE49-F238E27FC236}">
                <a16:creationId xmlns:a16="http://schemas.microsoft.com/office/drawing/2014/main" xmlns="" id="{DBC4EBB2-F90C-47AE-BDEA-4459CB7D4AD3}"/>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9B5AD29-7C51-42D9-A8AC-30576D211B72}"/>
              </a:ext>
            </a:extLst>
          </p:cNvPr>
          <p:cNvSpPr/>
          <p:nvPr/>
        </p:nvSpPr>
        <p:spPr>
          <a:xfrm>
            <a:off x="0" y="254000"/>
            <a:ext cx="18694400"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 name="Picture 4" descr="At-a-Glance-dar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508000"/>
            <a:ext cx="18777598" cy="11328400"/>
          </a:xfrm>
          <a:prstGeom prst="rect">
            <a:avLst/>
          </a:prstGeom>
        </p:spPr>
      </p:pic>
      <p:sp>
        <p:nvSpPr>
          <p:cNvPr id="10" name="Rectangle 9">
            <a:extLst>
              <a:ext uri="{FF2B5EF4-FFF2-40B4-BE49-F238E27FC236}">
                <a16:creationId xmlns:a16="http://schemas.microsoft.com/office/drawing/2014/main" xmlns="" id="{F9EEA472-A859-4C17-AEEB-08050E6B3E17}"/>
              </a:ext>
            </a:extLst>
          </p:cNvPr>
          <p:cNvSpPr/>
          <p:nvPr/>
        </p:nvSpPr>
        <p:spPr>
          <a:xfrm>
            <a:off x="1498600" y="0"/>
            <a:ext cx="5816600"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AT A GLANCE</a:t>
            </a:r>
            <a:endParaRPr lang="en-US" sz="5400" b="1" dirty="0">
              <a:solidFill>
                <a:schemeClr val="bg1"/>
              </a:solidFill>
              <a:latin typeface="Azo Sans" panose="02000000000000000000" pitchFamily="50" charset="0"/>
            </a:endParaRPr>
          </a:p>
        </p:txBody>
      </p:sp>
      <p:pic>
        <p:nvPicPr>
          <p:cNvPr id="3" name="Picture 2" descr="ninfa-lett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4974" y="254000"/>
            <a:ext cx="2082800" cy="977900"/>
          </a:xfrm>
          <a:prstGeom prst="rect">
            <a:avLst/>
          </a:prstGeom>
        </p:spPr>
      </p:pic>
      <p:sp>
        <p:nvSpPr>
          <p:cNvPr id="21" name="Oval 20">
            <a:extLst>
              <a:ext uri="{FF2B5EF4-FFF2-40B4-BE49-F238E27FC236}">
                <a16:creationId xmlns:a16="http://schemas.microsoft.com/office/drawing/2014/main" xmlns="" id="{7D9D85CA-D011-456B-B482-E4D7028E86FD}"/>
              </a:ext>
            </a:extLst>
          </p:cNvPr>
          <p:cNvSpPr/>
          <p:nvPr/>
        </p:nvSpPr>
        <p:spPr>
          <a:xfrm>
            <a:off x="17506696" y="5596605"/>
            <a:ext cx="1664208" cy="165919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3BA00D80-B9FB-4D76-8BAF-B74CC12DE8B6}"/>
              </a:ext>
            </a:extLst>
          </p:cNvPr>
          <p:cNvSpPr/>
          <p:nvPr/>
        </p:nvSpPr>
        <p:spPr>
          <a:xfrm>
            <a:off x="16590715" y="66964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0378CB9-AD63-4404-A871-6DFED4C85C8E}"/>
              </a:ext>
            </a:extLst>
          </p:cNvPr>
          <p:cNvSpPr/>
          <p:nvPr/>
        </p:nvSpPr>
        <p:spPr>
          <a:xfrm>
            <a:off x="17811496" y="-733552"/>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73BC8131-DFFA-4306-B5D8-89862C4F2290}"/>
              </a:ext>
            </a:extLst>
          </p:cNvPr>
          <p:cNvSpPr/>
          <p:nvPr/>
        </p:nvSpPr>
        <p:spPr>
          <a:xfrm>
            <a:off x="18397220" y="92629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7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02</a:t>
            </a:r>
          </a:p>
        </p:txBody>
      </p:sp>
      <p:cxnSp>
        <p:nvCxnSpPr>
          <p:cNvPr id="27" name="Straight Connector 26">
            <a:extLst>
              <a:ext uri="{FF2B5EF4-FFF2-40B4-BE49-F238E27FC236}">
                <a16:creationId xmlns:a16="http://schemas.microsoft.com/office/drawing/2014/main" xmlns="" id="{DBC4EBB2-F90C-47AE-BDEA-4459CB7D4AD3}"/>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9B5AD29-7C51-42D9-A8AC-30576D211B72}"/>
              </a:ext>
            </a:extLst>
          </p:cNvPr>
          <p:cNvSpPr/>
          <p:nvPr/>
        </p:nvSpPr>
        <p:spPr>
          <a:xfrm>
            <a:off x="0" y="254000"/>
            <a:ext cx="18694400"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Oval 20">
            <a:extLst>
              <a:ext uri="{FF2B5EF4-FFF2-40B4-BE49-F238E27FC236}">
                <a16:creationId xmlns:a16="http://schemas.microsoft.com/office/drawing/2014/main" xmlns="" id="{7D9D85CA-D011-456B-B482-E4D7028E86FD}"/>
              </a:ext>
            </a:extLst>
          </p:cNvPr>
          <p:cNvSpPr/>
          <p:nvPr/>
        </p:nvSpPr>
        <p:spPr>
          <a:xfrm>
            <a:off x="17506696" y="5596605"/>
            <a:ext cx="1664208" cy="165919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3BA00D80-B9FB-4D76-8BAF-B74CC12DE8B6}"/>
              </a:ext>
            </a:extLst>
          </p:cNvPr>
          <p:cNvSpPr/>
          <p:nvPr/>
        </p:nvSpPr>
        <p:spPr>
          <a:xfrm>
            <a:off x="16590715" y="66964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0378CB9-AD63-4404-A871-6DFED4C85C8E}"/>
              </a:ext>
            </a:extLst>
          </p:cNvPr>
          <p:cNvSpPr/>
          <p:nvPr/>
        </p:nvSpPr>
        <p:spPr>
          <a:xfrm>
            <a:off x="17811496" y="-733552"/>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73BC8131-DFFA-4306-B5D8-89862C4F2290}"/>
              </a:ext>
            </a:extLst>
          </p:cNvPr>
          <p:cNvSpPr/>
          <p:nvPr/>
        </p:nvSpPr>
        <p:spPr>
          <a:xfrm>
            <a:off x="18397220" y="92629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LIDE-SUPPLY-CH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3" y="134692"/>
            <a:ext cx="18787461" cy="10725471"/>
          </a:xfrm>
          <a:prstGeom prst="rect">
            <a:avLst/>
          </a:prstGeom>
        </p:spPr>
      </p:pic>
      <p:pic>
        <p:nvPicPr>
          <p:cNvPr id="3" name="Picture 2" descr="ninfa-lett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4974" y="254000"/>
            <a:ext cx="2082800" cy="977900"/>
          </a:xfrm>
          <a:prstGeom prst="rect">
            <a:avLst/>
          </a:prstGeom>
        </p:spPr>
      </p:pic>
      <p:sp>
        <p:nvSpPr>
          <p:cNvPr id="7" name="TextBox 6"/>
          <p:cNvSpPr txBox="1"/>
          <p:nvPr/>
        </p:nvSpPr>
        <p:spPr>
          <a:xfrm>
            <a:off x="7485456" y="0"/>
            <a:ext cx="3848565" cy="1138773"/>
          </a:xfrm>
          <a:prstGeom prst="rect">
            <a:avLst/>
          </a:prstGeom>
          <a:noFill/>
        </p:spPr>
        <p:txBody>
          <a:bodyPr wrap="square" rtlCol="0">
            <a:spAutoFit/>
          </a:bodyPr>
          <a:lstStyle/>
          <a:p>
            <a:pPr algn="ctr"/>
            <a:r>
              <a:rPr lang="en-US" sz="3400" b="1" dirty="0" smtClean="0">
                <a:latin typeface="Azo Sans" panose="02000000000000000000" pitchFamily="50" charset="0"/>
              </a:rPr>
              <a:t>Supply Chain </a:t>
            </a:r>
          </a:p>
          <a:p>
            <a:pPr algn="ctr"/>
            <a:r>
              <a:rPr lang="en-US" sz="3400" b="1" dirty="0" smtClean="0">
                <a:latin typeface="Azo Sans" panose="02000000000000000000" pitchFamily="50" charset="0"/>
              </a:rPr>
              <a:t>Management</a:t>
            </a:r>
            <a:endParaRPr lang="en-US" sz="3400" b="1" dirty="0">
              <a:latin typeface="Azo Sans" panose="02000000000000000000" pitchFamily="50" charset="0"/>
            </a:endParaRPr>
          </a:p>
        </p:txBody>
      </p:sp>
    </p:spTree>
    <p:extLst>
      <p:ext uri="{BB962C8B-B14F-4D97-AF65-F5344CB8AC3E}">
        <p14:creationId xmlns:p14="http://schemas.microsoft.com/office/powerpoint/2010/main" val="1752612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02</a:t>
            </a:r>
          </a:p>
        </p:txBody>
      </p:sp>
      <p:cxnSp>
        <p:nvCxnSpPr>
          <p:cNvPr id="27" name="Straight Connector 26">
            <a:extLst>
              <a:ext uri="{FF2B5EF4-FFF2-40B4-BE49-F238E27FC236}">
                <a16:creationId xmlns:a16="http://schemas.microsoft.com/office/drawing/2014/main" xmlns="" id="{DBC4EBB2-F90C-47AE-BDEA-4459CB7D4AD3}"/>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9B5AD29-7C51-42D9-A8AC-30576D211B72}"/>
              </a:ext>
            </a:extLst>
          </p:cNvPr>
          <p:cNvSpPr/>
          <p:nvPr/>
        </p:nvSpPr>
        <p:spPr>
          <a:xfrm>
            <a:off x="0" y="254000"/>
            <a:ext cx="18694400"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Oval 20">
            <a:extLst>
              <a:ext uri="{FF2B5EF4-FFF2-40B4-BE49-F238E27FC236}">
                <a16:creationId xmlns:a16="http://schemas.microsoft.com/office/drawing/2014/main" xmlns="" id="{7D9D85CA-D011-456B-B482-E4D7028E86FD}"/>
              </a:ext>
            </a:extLst>
          </p:cNvPr>
          <p:cNvSpPr/>
          <p:nvPr/>
        </p:nvSpPr>
        <p:spPr>
          <a:xfrm>
            <a:off x="17506696" y="5596605"/>
            <a:ext cx="1664208" cy="165919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3BA00D80-B9FB-4D76-8BAF-B74CC12DE8B6}"/>
              </a:ext>
            </a:extLst>
          </p:cNvPr>
          <p:cNvSpPr/>
          <p:nvPr/>
        </p:nvSpPr>
        <p:spPr>
          <a:xfrm>
            <a:off x="16590715" y="66964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0378CB9-AD63-4404-A871-6DFED4C85C8E}"/>
              </a:ext>
            </a:extLst>
          </p:cNvPr>
          <p:cNvSpPr/>
          <p:nvPr/>
        </p:nvSpPr>
        <p:spPr>
          <a:xfrm>
            <a:off x="17811496" y="-733552"/>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73BC8131-DFFA-4306-B5D8-89862C4F2290}"/>
              </a:ext>
            </a:extLst>
          </p:cNvPr>
          <p:cNvSpPr/>
          <p:nvPr/>
        </p:nvSpPr>
        <p:spPr>
          <a:xfrm>
            <a:off x="18397220" y="92629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LIDE-WHY2CHOOSE-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548"/>
            <a:ext cx="18943427" cy="10659299"/>
          </a:xfrm>
          <a:prstGeom prst="rect">
            <a:avLst/>
          </a:prstGeom>
        </p:spPr>
      </p:pic>
      <p:pic>
        <p:nvPicPr>
          <p:cNvPr id="3" name="Picture 2" descr="ninfa-lett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4974" y="254000"/>
            <a:ext cx="2082800" cy="977900"/>
          </a:xfrm>
          <a:prstGeom prst="rect">
            <a:avLst/>
          </a:prstGeom>
        </p:spPr>
      </p:pic>
      <p:sp>
        <p:nvSpPr>
          <p:cNvPr id="11" name="TextBox 10"/>
          <p:cNvSpPr txBox="1"/>
          <p:nvPr/>
        </p:nvSpPr>
        <p:spPr>
          <a:xfrm>
            <a:off x="230914" y="731186"/>
            <a:ext cx="8787293" cy="830997"/>
          </a:xfrm>
          <a:prstGeom prst="rect">
            <a:avLst/>
          </a:prstGeom>
          <a:noFill/>
        </p:spPr>
        <p:txBody>
          <a:bodyPr wrap="square" rtlCol="0">
            <a:spAutoFit/>
          </a:bodyPr>
          <a:lstStyle/>
          <a:p>
            <a:r>
              <a:rPr lang="en-US" sz="4800" b="1" dirty="0" smtClean="0">
                <a:solidFill>
                  <a:schemeClr val="bg1"/>
                </a:solidFill>
                <a:latin typeface="AZO SANS"/>
                <a:cs typeface="AZO SANS"/>
              </a:rPr>
              <a:t>WHY TO CHOOSE US</a:t>
            </a:r>
            <a:endParaRPr lang="en-US" sz="4800" b="1" dirty="0">
              <a:solidFill>
                <a:schemeClr val="bg1"/>
              </a:solidFill>
              <a:latin typeface="AZO SANS"/>
              <a:cs typeface="AZO SANS"/>
            </a:endParaRPr>
          </a:p>
        </p:txBody>
      </p:sp>
    </p:spTree>
    <p:extLst>
      <p:ext uri="{BB962C8B-B14F-4D97-AF65-F5344CB8AC3E}">
        <p14:creationId xmlns:p14="http://schemas.microsoft.com/office/powerpoint/2010/main" val="19750438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extile office  hd pic">
            <a:extLst>
              <a:ext uri="{FF2B5EF4-FFF2-40B4-BE49-F238E27FC236}">
                <a16:creationId xmlns:a16="http://schemas.microsoft.com/office/drawing/2014/main" xmlns="" id="{848F73DD-A78C-45AA-A1D9-642082E3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2" y="0"/>
            <a:ext cx="18722532" cy="105155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9B5AD29-7C51-42D9-A8AC-30576D211B72}"/>
              </a:ext>
            </a:extLst>
          </p:cNvPr>
          <p:cNvSpPr/>
          <p:nvPr/>
        </p:nvSpPr>
        <p:spPr>
          <a:xfrm>
            <a:off x="-28133" y="0"/>
            <a:ext cx="18722532"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7"/>
            <a:ext cx="7463352" cy="923330"/>
          </a:xfrm>
          <a:prstGeom prst="rect">
            <a:avLst/>
          </a:prstGeom>
        </p:spPr>
        <p:txBody>
          <a:bodyPr wrap="square">
            <a:spAutoFit/>
          </a:bodyPr>
          <a:lstStyle/>
          <a:p>
            <a:pPr algn="just"/>
            <a:r>
              <a:rPr lang="en-US" sz="5400" b="1" dirty="0" smtClean="0">
                <a:solidFill>
                  <a:schemeClr val="bg1"/>
                </a:solidFill>
                <a:latin typeface="Azo Sans" panose="02000000000000000000" pitchFamily="50" charset="0"/>
              </a:rPr>
              <a:t>YOU NEED NINFA IF</a:t>
            </a:r>
            <a:endParaRPr lang="en-US" sz="5400" b="1" dirty="0">
              <a:solidFill>
                <a:schemeClr val="bg1"/>
              </a:solidFill>
              <a:latin typeface="Azo Sans" panose="02000000000000000000" pitchFamily="50" charset="0"/>
            </a:endParaRPr>
          </a:p>
        </p:txBody>
      </p:sp>
      <p:sp>
        <p:nvSpPr>
          <p:cNvPr id="12" name="Rectangle 11">
            <a:extLst>
              <a:ext uri="{FF2B5EF4-FFF2-40B4-BE49-F238E27FC236}">
                <a16:creationId xmlns:a16="http://schemas.microsoft.com/office/drawing/2014/main" xmlns="" id="{F7D1E0FC-9A13-4638-B835-63695649EDE0}"/>
              </a:ext>
            </a:extLst>
          </p:cNvPr>
          <p:cNvSpPr/>
          <p:nvPr/>
        </p:nvSpPr>
        <p:spPr>
          <a:xfrm>
            <a:off x="935103" y="1603571"/>
            <a:ext cx="11363061" cy="8032968"/>
          </a:xfrm>
          <a:prstGeom prst="rect">
            <a:avLst/>
          </a:prstGeom>
        </p:spPr>
        <p:txBody>
          <a:bodyPr wrap="square">
            <a:spAutoFit/>
          </a:bodyPr>
          <a:lstStyle/>
          <a:p>
            <a:pPr algn="just"/>
            <a:endParaRPr lang="en-US" sz="2400" b="1"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are looking for the answer to your production needs from Bangladesh or other countries.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want to spend some of your productions in Bangladesh, but haven't found the right partner.</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the sampling also arrives in due time, with respect to the agreed deadlines.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want to monitor the activity, or some of its most important points, leaving an expert in Bangladesh to manage the productions requested by you there.</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do not want to spend your precious time communicating with many different suppliers in Bangladesh, but make the best solution for solving your various problems.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are looking for a stable business relationship with some manufacturers you can trust for their quality of services, products and prices.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need high quality and innovative products.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If you are always looking for new product updates, samples, etc., in order to establish or maintain economies of scale and drastically reduce costs.</a:t>
            </a:r>
          </a:p>
          <a:p>
            <a:pPr marL="285750" indent="-285750" algn="just">
              <a:buClr>
                <a:srgbClr val="B53A39"/>
              </a:buClr>
              <a:buFont typeface="Wingdings" panose="05000000000000000000" pitchFamily="2" charset="2"/>
              <a:buChar char="§"/>
            </a:pPr>
            <a:endParaRPr lang="en-US" sz="2000" dirty="0">
              <a:solidFill>
                <a:schemeClr val="bg1"/>
              </a:solidFill>
              <a:latin typeface="Azo Sans" panose="02000000000000000000" pitchFamily="50" charset="0"/>
            </a:endParaRPr>
          </a:p>
          <a:p>
            <a:pPr marL="285750" indent="-285750" algn="just">
              <a:buClr>
                <a:srgbClr val="B53A39"/>
              </a:buClr>
              <a:buFont typeface="Wingdings" panose="05000000000000000000" pitchFamily="2" charset="2"/>
              <a:buChar char="§"/>
            </a:pPr>
            <a:r>
              <a:rPr lang="en-US" sz="2000" dirty="0">
                <a:solidFill>
                  <a:schemeClr val="bg1"/>
                </a:solidFill>
                <a:latin typeface="Azo Sans" panose="02000000000000000000" pitchFamily="50" charset="0"/>
              </a:rPr>
              <a:t>So, if you are looking for a window that looks out upon the solution of all your needs matching a qualitative purchase, you can give us an opportunity and you will soon wonder why you have succeeded without us so far.</a:t>
            </a:r>
          </a:p>
          <a:p>
            <a:pPr algn="just"/>
            <a:endParaRPr lang="en-US" sz="1600" dirty="0">
              <a:solidFill>
                <a:schemeClr val="bg1"/>
              </a:solidFill>
              <a:latin typeface="Azo Sans" panose="02000000000000000000" pitchFamily="50" charset="0"/>
            </a:endParaRPr>
          </a:p>
        </p:txBody>
      </p:sp>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03</a:t>
            </a:r>
          </a:p>
        </p:txBody>
      </p:sp>
      <p:grpSp>
        <p:nvGrpSpPr>
          <p:cNvPr id="3" name="Group 2">
            <a:extLst>
              <a:ext uri="{FF2B5EF4-FFF2-40B4-BE49-F238E27FC236}">
                <a16:creationId xmlns:a16="http://schemas.microsoft.com/office/drawing/2014/main" xmlns="" id="{0B451A97-D60F-4FAF-8783-C827107CE1B1}"/>
              </a:ext>
            </a:extLst>
          </p:cNvPr>
          <p:cNvGrpSpPr/>
          <p:nvPr/>
        </p:nvGrpSpPr>
        <p:grpSpPr>
          <a:xfrm>
            <a:off x="12997337" y="3096047"/>
            <a:ext cx="5313922" cy="4744484"/>
            <a:chOff x="11030176" y="5105940"/>
            <a:chExt cx="5313922" cy="4744484"/>
          </a:xfrm>
        </p:grpSpPr>
        <p:sp>
          <p:nvSpPr>
            <p:cNvPr id="21" name="Oval 20">
              <a:extLst>
                <a:ext uri="{FF2B5EF4-FFF2-40B4-BE49-F238E27FC236}">
                  <a16:creationId xmlns:a16="http://schemas.microsoft.com/office/drawing/2014/main" xmlns="" id="{7D9D85CA-D011-456B-B482-E4D7028E86FD}"/>
                </a:ext>
              </a:extLst>
            </p:cNvPr>
            <p:cNvSpPr/>
            <p:nvPr/>
          </p:nvSpPr>
          <p:spPr>
            <a:xfrm>
              <a:off x="14679890" y="5105940"/>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00378CB9-AD63-4404-A871-6DFED4C85C8E}"/>
                </a:ext>
              </a:extLst>
            </p:cNvPr>
            <p:cNvSpPr/>
            <p:nvPr/>
          </p:nvSpPr>
          <p:spPr>
            <a:xfrm>
              <a:off x="11201548" y="5169739"/>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3BC8131-DFFA-4306-B5D8-89862C4F2290}"/>
                </a:ext>
              </a:extLst>
            </p:cNvPr>
            <p:cNvSpPr/>
            <p:nvPr/>
          </p:nvSpPr>
          <p:spPr>
            <a:xfrm>
              <a:off x="11030176" y="85263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BA00D80-B9FB-4D76-8BAF-B74CC12DE8B6}"/>
                </a:ext>
              </a:extLst>
            </p:cNvPr>
            <p:cNvSpPr/>
            <p:nvPr/>
          </p:nvSpPr>
          <p:spPr>
            <a:xfrm>
              <a:off x="15574715" y="75346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6ED56D82-CC1D-4148-9806-5FBA0581A1BA}"/>
                </a:ext>
              </a:extLst>
            </p:cNvPr>
            <p:cNvSpPr/>
            <p:nvPr/>
          </p:nvSpPr>
          <p:spPr>
            <a:xfrm>
              <a:off x="11237723" y="5325351"/>
              <a:ext cx="4526280" cy="45250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xmlns="" id="{35BA8AF2-3233-4BF1-97EC-E0F4CBD8A362}"/>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pic>
        <p:nvPicPr>
          <p:cNvPr id="15" name="Picture 14" descr="ninfa-lett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74974" y="254000"/>
            <a:ext cx="2082800" cy="977900"/>
          </a:xfrm>
          <a:prstGeom prst="rect">
            <a:avLst/>
          </a:prstGeom>
        </p:spPr>
      </p:pic>
    </p:spTree>
    <p:extLst>
      <p:ext uri="{BB962C8B-B14F-4D97-AF65-F5344CB8AC3E}">
        <p14:creationId xmlns:p14="http://schemas.microsoft.com/office/powerpoint/2010/main" val="181354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extile office  hd pic">
            <a:extLst>
              <a:ext uri="{FF2B5EF4-FFF2-40B4-BE49-F238E27FC236}">
                <a16:creationId xmlns:a16="http://schemas.microsoft.com/office/drawing/2014/main" xmlns="" id="{848F73DD-A78C-45AA-A1D9-642082E3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2" y="0"/>
            <a:ext cx="18722532" cy="105155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9B5AD29-7C51-42D9-A8AC-30576D211B72}"/>
              </a:ext>
            </a:extLst>
          </p:cNvPr>
          <p:cNvSpPr/>
          <p:nvPr/>
        </p:nvSpPr>
        <p:spPr>
          <a:xfrm>
            <a:off x="-14066" y="0"/>
            <a:ext cx="18722532"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7"/>
            <a:ext cx="6545703"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PRODUCTS</a:t>
            </a:r>
            <a:endParaRPr lang="en-US" sz="5400" b="1" dirty="0">
              <a:solidFill>
                <a:schemeClr val="bg1"/>
              </a:solidFill>
              <a:latin typeface="Azo Sans" panose="02000000000000000000" pitchFamily="50" charset="0"/>
            </a:endParaRPr>
          </a:p>
        </p:txBody>
      </p:sp>
      <p:sp>
        <p:nvSpPr>
          <p:cNvPr id="12" name="Rectangle 11">
            <a:extLst>
              <a:ext uri="{FF2B5EF4-FFF2-40B4-BE49-F238E27FC236}">
                <a16:creationId xmlns:a16="http://schemas.microsoft.com/office/drawing/2014/main" xmlns="" id="{F7D1E0FC-9A13-4638-B835-63695649EDE0}"/>
              </a:ext>
            </a:extLst>
          </p:cNvPr>
          <p:cNvSpPr/>
          <p:nvPr/>
        </p:nvSpPr>
        <p:spPr>
          <a:xfrm>
            <a:off x="935103" y="1603571"/>
            <a:ext cx="11363061" cy="2862322"/>
          </a:xfrm>
          <a:prstGeom prst="rect">
            <a:avLst/>
          </a:prstGeom>
        </p:spPr>
        <p:txBody>
          <a:bodyPr wrap="square">
            <a:spAutoFit/>
          </a:bodyPr>
          <a:lstStyle/>
          <a:p>
            <a:pPr algn="just"/>
            <a:r>
              <a:rPr lang="en-US" sz="2400" b="1" dirty="0">
                <a:solidFill>
                  <a:schemeClr val="bg1"/>
                </a:solidFill>
                <a:latin typeface="Azo Sans" panose="02000000000000000000" pitchFamily="50" charset="0"/>
              </a:rPr>
              <a:t>WHAT WE OFFER</a:t>
            </a:r>
          </a:p>
          <a:p>
            <a:pPr algn="just"/>
            <a:endParaRPr lang="en-US" sz="1100" b="1"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algn="just"/>
            <a:r>
              <a:rPr lang="en-US" sz="1600" dirty="0" smtClean="0">
                <a:solidFill>
                  <a:schemeClr val="bg1"/>
                </a:solidFill>
                <a:latin typeface="Azo Sans" panose="02000000000000000000" pitchFamily="50" charset="0"/>
              </a:rPr>
              <a:t>PRODUCT </a:t>
            </a:r>
            <a:r>
              <a:rPr lang="en-US" sz="1600" dirty="0">
                <a:solidFill>
                  <a:schemeClr val="bg1"/>
                </a:solidFill>
                <a:latin typeface="Azo Sans" panose="02000000000000000000" pitchFamily="50" charset="0"/>
              </a:rPr>
              <a:t>RANGE : </a:t>
            </a:r>
          </a:p>
          <a:p>
            <a:pPr algn="just"/>
            <a:endParaRPr lang="en-US" sz="1600" dirty="0">
              <a:solidFill>
                <a:schemeClr val="bg1"/>
              </a:solidFill>
              <a:latin typeface="Azo Sans" panose="02000000000000000000" pitchFamily="50" charset="0"/>
            </a:endParaRP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MENS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 Bomber Jacket)</a:t>
            </a: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LADIES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a:t>
            </a: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KIDS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a:t>
            </a:r>
          </a:p>
        </p:txBody>
      </p:sp>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04</a:t>
            </a:r>
          </a:p>
        </p:txBody>
      </p:sp>
      <p:grpSp>
        <p:nvGrpSpPr>
          <p:cNvPr id="3" name="Group 2">
            <a:extLst>
              <a:ext uri="{FF2B5EF4-FFF2-40B4-BE49-F238E27FC236}">
                <a16:creationId xmlns:a16="http://schemas.microsoft.com/office/drawing/2014/main" xmlns="" id="{0B451A97-D60F-4FAF-8783-C827107CE1B1}"/>
              </a:ext>
            </a:extLst>
          </p:cNvPr>
          <p:cNvGrpSpPr/>
          <p:nvPr/>
        </p:nvGrpSpPr>
        <p:grpSpPr>
          <a:xfrm>
            <a:off x="14550051" y="6192093"/>
            <a:ext cx="3641353" cy="3234587"/>
            <a:chOff x="11030176" y="5105940"/>
            <a:chExt cx="5313922" cy="4744484"/>
          </a:xfrm>
        </p:grpSpPr>
        <p:sp>
          <p:nvSpPr>
            <p:cNvPr id="21" name="Oval 20">
              <a:extLst>
                <a:ext uri="{FF2B5EF4-FFF2-40B4-BE49-F238E27FC236}">
                  <a16:creationId xmlns:a16="http://schemas.microsoft.com/office/drawing/2014/main" xmlns="" id="{7D9D85CA-D011-456B-B482-E4D7028E86FD}"/>
                </a:ext>
              </a:extLst>
            </p:cNvPr>
            <p:cNvSpPr/>
            <p:nvPr/>
          </p:nvSpPr>
          <p:spPr>
            <a:xfrm>
              <a:off x="14679890" y="5105940"/>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00378CB9-AD63-4404-A871-6DFED4C85C8E}"/>
                </a:ext>
              </a:extLst>
            </p:cNvPr>
            <p:cNvSpPr/>
            <p:nvPr/>
          </p:nvSpPr>
          <p:spPr>
            <a:xfrm>
              <a:off x="11201548" y="5169739"/>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3BC8131-DFFA-4306-B5D8-89862C4F2290}"/>
                </a:ext>
              </a:extLst>
            </p:cNvPr>
            <p:cNvSpPr/>
            <p:nvPr/>
          </p:nvSpPr>
          <p:spPr>
            <a:xfrm>
              <a:off x="11030176" y="85263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BA00D80-B9FB-4D76-8BAF-B74CC12DE8B6}"/>
                </a:ext>
              </a:extLst>
            </p:cNvPr>
            <p:cNvSpPr/>
            <p:nvPr/>
          </p:nvSpPr>
          <p:spPr>
            <a:xfrm>
              <a:off x="15574715" y="75346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6ED56D82-CC1D-4148-9806-5FBA0581A1BA}"/>
                </a:ext>
              </a:extLst>
            </p:cNvPr>
            <p:cNvSpPr/>
            <p:nvPr/>
          </p:nvSpPr>
          <p:spPr>
            <a:xfrm>
              <a:off x="11237723" y="5325351"/>
              <a:ext cx="4526280" cy="45250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xmlns="" id="{35BA8AF2-3233-4BF1-97EC-E0F4CBD8A362}"/>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xmlns="" id="{4FFF39C7-05F4-4AE7-A2D2-2DC1BF1ED74B}"/>
              </a:ext>
            </a:extLst>
          </p:cNvPr>
          <p:cNvGraphicFramePr>
            <a:graphicFrameLocks noGrp="1"/>
          </p:cNvGraphicFramePr>
          <p:nvPr>
            <p:extLst>
              <p:ext uri="{D42A27DB-BD31-4B8C-83A1-F6EECF244321}">
                <p14:modId xmlns:p14="http://schemas.microsoft.com/office/powerpoint/2010/main" val="3708481244"/>
              </p:ext>
            </p:extLst>
          </p:nvPr>
        </p:nvGraphicFramePr>
        <p:xfrm>
          <a:off x="11180078" y="2193556"/>
          <a:ext cx="5407233" cy="2263296"/>
        </p:xfrm>
        <a:graphic>
          <a:graphicData uri="http://schemas.openxmlformats.org/drawingml/2006/table">
            <a:tbl>
              <a:tblPr firstRow="1" firstCol="1" bandRow="1">
                <a:tableStyleId>{5C22544A-7EE6-4342-B048-85BDC9FD1C3A}</a:tableStyleId>
              </a:tblPr>
              <a:tblGrid>
                <a:gridCol w="1830579">
                  <a:extLst>
                    <a:ext uri="{9D8B030D-6E8A-4147-A177-3AD203B41FA5}">
                      <a16:colId xmlns:a16="http://schemas.microsoft.com/office/drawing/2014/main" xmlns="" val="2991881383"/>
                    </a:ext>
                  </a:extLst>
                </a:gridCol>
                <a:gridCol w="1962276">
                  <a:extLst>
                    <a:ext uri="{9D8B030D-6E8A-4147-A177-3AD203B41FA5}">
                      <a16:colId xmlns:a16="http://schemas.microsoft.com/office/drawing/2014/main" xmlns="" val="3306666029"/>
                    </a:ext>
                  </a:extLst>
                </a:gridCol>
                <a:gridCol w="1614378">
                  <a:extLst>
                    <a:ext uri="{9D8B030D-6E8A-4147-A177-3AD203B41FA5}">
                      <a16:colId xmlns:a16="http://schemas.microsoft.com/office/drawing/2014/main" xmlns="" val="786201563"/>
                    </a:ext>
                  </a:extLst>
                </a:gridCol>
              </a:tblGrid>
              <a:tr h="568107">
                <a:tc>
                  <a:txBody>
                    <a:bodyPr/>
                    <a:lstStyle/>
                    <a:p>
                      <a:pPr marL="0" marR="0" algn="ctr">
                        <a:lnSpc>
                          <a:spcPct val="200000"/>
                        </a:lnSpc>
                        <a:spcBef>
                          <a:spcPts val="0"/>
                        </a:spcBef>
                        <a:spcAft>
                          <a:spcPts val="1000"/>
                        </a:spcAft>
                      </a:pPr>
                      <a:r>
                        <a:rPr lang="it-IT" sz="2000" dirty="0" smtClean="0">
                          <a:effectLst/>
                          <a:latin typeface="Azo Sans" panose="02000000000000000000" pitchFamily="50" charset="0"/>
                        </a:rPr>
                        <a:t>Polo</a:t>
                      </a:r>
                      <a:endParaRPr lang="en-US" sz="20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B53A39"/>
                    </a:solidFill>
                  </a:tcPr>
                </a:tc>
                <a:tc>
                  <a:txBody>
                    <a:bodyPr/>
                    <a:lstStyle/>
                    <a:p>
                      <a:pPr marL="0" marR="0" algn="ctr">
                        <a:lnSpc>
                          <a:spcPct val="200000"/>
                        </a:lnSpc>
                        <a:spcBef>
                          <a:spcPts val="0"/>
                        </a:spcBef>
                        <a:spcAft>
                          <a:spcPts val="1000"/>
                        </a:spcAft>
                      </a:pPr>
                      <a:r>
                        <a:rPr lang="it-IT" sz="2000" dirty="0">
                          <a:effectLst/>
                          <a:latin typeface="Azo Sans" panose="02000000000000000000" pitchFamily="50" charset="0"/>
                        </a:rPr>
                        <a:t>T-Shirt</a:t>
                      </a:r>
                      <a:endParaRPr lang="en-US" sz="20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B53A39"/>
                    </a:solidFill>
                  </a:tcPr>
                </a:tc>
                <a:tc>
                  <a:txBody>
                    <a:bodyPr/>
                    <a:lstStyle/>
                    <a:p>
                      <a:pPr marL="0" marR="0" algn="ctr">
                        <a:lnSpc>
                          <a:spcPct val="200000"/>
                        </a:lnSpc>
                        <a:spcBef>
                          <a:spcPts val="0"/>
                        </a:spcBef>
                        <a:spcAft>
                          <a:spcPts val="1000"/>
                        </a:spcAft>
                      </a:pPr>
                      <a:r>
                        <a:rPr lang="it-IT" sz="2000" dirty="0">
                          <a:effectLst/>
                          <a:latin typeface="Azo Sans" panose="02000000000000000000" pitchFamily="50" charset="0"/>
                        </a:rPr>
                        <a:t>    Felpe</a:t>
                      </a:r>
                      <a:endParaRPr lang="en-US" sz="20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B53A39"/>
                    </a:solidFill>
                  </a:tcPr>
                </a:tc>
                <a:extLst>
                  <a:ext uri="{0D108BD9-81ED-4DB2-BD59-A6C34878D82A}">
                    <a16:rowId xmlns:a16="http://schemas.microsoft.com/office/drawing/2014/main" xmlns="" val="120204842"/>
                  </a:ext>
                </a:extLst>
              </a:tr>
              <a:tr h="678336">
                <a:tc>
                  <a:txBody>
                    <a:bodyPr/>
                    <a:lstStyle/>
                    <a:p>
                      <a:pPr marL="0" marR="0" algn="ctr">
                        <a:lnSpc>
                          <a:spcPct val="200000"/>
                        </a:lnSpc>
                        <a:spcBef>
                          <a:spcPts val="0"/>
                        </a:spcBef>
                        <a:spcAft>
                          <a:spcPts val="1000"/>
                        </a:spcAft>
                      </a:pPr>
                      <a:r>
                        <a:rPr lang="it-IT" sz="1200" dirty="0">
                          <a:effectLst/>
                          <a:latin typeface="Azo Sans" panose="02000000000000000000" pitchFamily="50" charset="0"/>
                        </a:rPr>
                        <a:t> </a:t>
                      </a:r>
                      <a:r>
                        <a:rPr lang="it-IT" sz="2000" dirty="0">
                          <a:effectLst/>
                          <a:latin typeface="Azo Sans" panose="02000000000000000000" pitchFamily="50" charset="0"/>
                        </a:rPr>
                        <a:t>Shirts</a:t>
                      </a:r>
                      <a:endParaRPr lang="en-US" sz="20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0000"/>
                    </a:solidFill>
                  </a:tcPr>
                </a:tc>
                <a:tc>
                  <a:txBody>
                    <a:bodyPr/>
                    <a:lstStyle/>
                    <a:p>
                      <a:pPr marL="0" marR="0" algn="ctr">
                        <a:lnSpc>
                          <a:spcPct val="200000"/>
                        </a:lnSpc>
                        <a:spcBef>
                          <a:spcPts val="0"/>
                        </a:spcBef>
                        <a:spcAft>
                          <a:spcPts val="1000"/>
                        </a:spcAft>
                      </a:pPr>
                      <a:r>
                        <a:rPr lang="it-IT" sz="2000" b="1" dirty="0" err="1" smtClean="0">
                          <a:solidFill>
                            <a:schemeClr val="tx1"/>
                          </a:solidFill>
                          <a:effectLst/>
                          <a:latin typeface="Azo Sans" panose="02000000000000000000" pitchFamily="50" charset="0"/>
                        </a:rPr>
                        <a:t>Sweaters</a:t>
                      </a:r>
                      <a:endParaRPr lang="en-US" sz="2000" b="1" dirty="0">
                        <a:solidFill>
                          <a:schemeClr val="tx1"/>
                        </a:solidFill>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algn="ctr">
                        <a:lnSpc>
                          <a:spcPct val="200000"/>
                        </a:lnSpc>
                        <a:spcBef>
                          <a:spcPts val="0"/>
                        </a:spcBef>
                        <a:spcAft>
                          <a:spcPts val="1000"/>
                        </a:spcAft>
                      </a:pPr>
                      <a:r>
                        <a:rPr lang="it-IT" sz="2000" b="1" dirty="0" err="1" smtClean="0">
                          <a:solidFill>
                            <a:srgbClr val="FFFFFF"/>
                          </a:solidFill>
                          <a:effectLst/>
                          <a:latin typeface="Azo Sans" panose="02000000000000000000" pitchFamily="50" charset="0"/>
                        </a:rPr>
                        <a:t>Jackets</a:t>
                      </a:r>
                      <a:endParaRPr lang="en-US" sz="2000" b="1" dirty="0">
                        <a:solidFill>
                          <a:srgbClr val="FFFFFF"/>
                        </a:solidFill>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6223402"/>
                  </a:ext>
                </a:extLst>
              </a:tr>
              <a:tr h="677729">
                <a:tc>
                  <a:txBody>
                    <a:bodyPr/>
                    <a:lstStyle/>
                    <a:p>
                      <a:pPr marL="0" marR="0" algn="ctr">
                        <a:lnSpc>
                          <a:spcPct val="200000"/>
                        </a:lnSpc>
                        <a:spcBef>
                          <a:spcPts val="0"/>
                        </a:spcBef>
                        <a:spcAft>
                          <a:spcPts val="1000"/>
                        </a:spcAft>
                      </a:pPr>
                      <a:r>
                        <a:rPr lang="it-IT" sz="2000" b="1" dirty="0">
                          <a:effectLst/>
                          <a:latin typeface="Azo Sans" panose="02000000000000000000" pitchFamily="50" charset="0"/>
                        </a:rPr>
                        <a:t>Trouser</a:t>
                      </a:r>
                      <a:endParaRPr lang="en-US" sz="2000" b="1"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0000"/>
                    </a:solidFill>
                  </a:tcPr>
                </a:tc>
                <a:tc>
                  <a:txBody>
                    <a:bodyPr/>
                    <a:lstStyle/>
                    <a:p>
                      <a:pPr marL="0" marR="0" algn="ctr">
                        <a:lnSpc>
                          <a:spcPct val="200000"/>
                        </a:lnSpc>
                        <a:spcBef>
                          <a:spcPts val="0"/>
                        </a:spcBef>
                        <a:spcAft>
                          <a:spcPts val="1000"/>
                        </a:spcAft>
                      </a:pPr>
                      <a:r>
                        <a:rPr lang="it-IT" sz="2000" b="1" dirty="0" smtClean="0">
                          <a:solidFill>
                            <a:srgbClr val="FFFFFF"/>
                          </a:solidFill>
                          <a:effectLst/>
                          <a:latin typeface="Azo Sans" panose="02000000000000000000" pitchFamily="50" charset="0"/>
                        </a:rPr>
                        <a:t>SUPIMA</a:t>
                      </a:r>
                      <a:endParaRPr lang="it-IT" sz="2000" b="1" dirty="0">
                        <a:solidFill>
                          <a:srgbClr val="FFFFFF"/>
                        </a:solidFill>
                        <a:effectLst/>
                        <a:latin typeface="Azo Sans" panose="02000000000000000000" pitchFamily="50" charset="0"/>
                      </a:endParaRPr>
                    </a:p>
                    <a:p>
                      <a:pPr marL="0" marR="0" algn="ctr">
                        <a:lnSpc>
                          <a:spcPct val="200000"/>
                        </a:lnSpc>
                        <a:spcBef>
                          <a:spcPts val="0"/>
                        </a:spcBef>
                        <a:spcAft>
                          <a:spcPts val="1000"/>
                        </a:spcAft>
                      </a:pPr>
                      <a:endParaRPr lang="en-US" sz="1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algn="ctr">
                        <a:lnSpc>
                          <a:spcPct val="200000"/>
                        </a:lnSpc>
                        <a:spcBef>
                          <a:spcPts val="0"/>
                        </a:spcBef>
                        <a:spcAft>
                          <a:spcPts val="1000"/>
                        </a:spcAft>
                      </a:pPr>
                      <a:r>
                        <a:rPr lang="it-IT" sz="2000" b="1" dirty="0" smtClean="0">
                          <a:solidFill>
                            <a:srgbClr val="FFFFFF"/>
                          </a:solidFill>
                          <a:effectLst/>
                          <a:latin typeface="Azo Sans" panose="02000000000000000000" pitchFamily="50" charset="0"/>
                        </a:rPr>
                        <a:t>     Denim</a:t>
                      </a:r>
                      <a:r>
                        <a:rPr lang="it-IT" sz="1200" b="1" dirty="0" smtClean="0">
                          <a:effectLst/>
                          <a:latin typeface="Azo Sans" panose="02000000000000000000" pitchFamily="50" charset="0"/>
                        </a:rPr>
                        <a:t> </a:t>
                      </a:r>
                      <a:r>
                        <a:rPr lang="it-IT" sz="1200" b="1" dirty="0">
                          <a:effectLst/>
                          <a:latin typeface="Azo Sans" panose="02000000000000000000" pitchFamily="50" charset="0"/>
                        </a:rPr>
                        <a:t>Pants</a:t>
                      </a:r>
                      <a:r>
                        <a:rPr lang="en-US" sz="1200" dirty="0">
                          <a:effectLst/>
                          <a:latin typeface="Azo Sans" panose="02000000000000000000" pitchFamily="50" charset="0"/>
                        </a:rPr>
                        <a:t> </a:t>
                      </a:r>
                      <a:endParaRPr lang="en-US" sz="1100" dirty="0">
                        <a:effectLst/>
                        <a:latin typeface="Azo Sans" panose="02000000000000000000" pitchFamily="50" charset="0"/>
                        <a:ea typeface="Calibri" panose="020F0502020204030204" pitchFamily="34" charset="0"/>
                        <a:cs typeface="Calibri" panose="020F0502020204030204"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3788033099"/>
                  </a:ext>
                </a:extLst>
              </a:tr>
            </a:tbl>
          </a:graphicData>
        </a:graphic>
      </p:graphicFrame>
      <p:sp>
        <p:nvSpPr>
          <p:cNvPr id="18" name="Rectangle 17">
            <a:extLst>
              <a:ext uri="{FF2B5EF4-FFF2-40B4-BE49-F238E27FC236}">
                <a16:creationId xmlns:a16="http://schemas.microsoft.com/office/drawing/2014/main" xmlns="" id="{5B460C75-5EA5-4236-BA67-7E09D4372D3F}"/>
              </a:ext>
            </a:extLst>
          </p:cNvPr>
          <p:cNvSpPr/>
          <p:nvPr/>
        </p:nvSpPr>
        <p:spPr>
          <a:xfrm>
            <a:off x="935103" y="4562508"/>
            <a:ext cx="13479594" cy="5262979"/>
          </a:xfrm>
          <a:prstGeom prst="rect">
            <a:avLst/>
          </a:prstGeom>
        </p:spPr>
        <p:txBody>
          <a:bodyPr wrap="square">
            <a:spAutoFit/>
          </a:bodyPr>
          <a:lstStyle/>
          <a:p>
            <a:pPr algn="just"/>
            <a:r>
              <a:rPr lang="en-US" sz="1600" b="1" dirty="0">
                <a:solidFill>
                  <a:schemeClr val="bg1"/>
                </a:solidFill>
                <a:latin typeface="Azo Sans" panose="02000000000000000000" pitchFamily="50" charset="0"/>
              </a:rPr>
              <a:t>RAW MATERIALS WE USE: </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100% Cotton, Mix Poly-Cotton (Jersey, </a:t>
            </a:r>
            <a:r>
              <a:rPr lang="en-US" sz="1600" dirty="0" err="1">
                <a:solidFill>
                  <a:schemeClr val="bg1"/>
                </a:solidFill>
                <a:latin typeface="Azo Sans" panose="02000000000000000000" pitchFamily="50" charset="0"/>
              </a:rPr>
              <a:t>Supima</a:t>
            </a:r>
            <a:r>
              <a:rPr lang="en-US" sz="1600" dirty="0">
                <a:solidFill>
                  <a:schemeClr val="bg1"/>
                </a:solidFill>
                <a:latin typeface="Azo Sans" panose="02000000000000000000" pitchFamily="50" charset="0"/>
              </a:rPr>
              <a:t>, Pique, Interlock </a:t>
            </a:r>
            <a:r>
              <a:rPr lang="en-US" sz="1600" dirty="0" err="1">
                <a:solidFill>
                  <a:schemeClr val="bg1"/>
                </a:solidFill>
                <a:latin typeface="Azo Sans" panose="02000000000000000000" pitchFamily="50" charset="0"/>
              </a:rPr>
              <a:t>Frech</a:t>
            </a:r>
            <a:r>
              <a:rPr lang="en-US" sz="1600" dirty="0">
                <a:solidFill>
                  <a:schemeClr val="bg1"/>
                </a:solidFill>
                <a:latin typeface="Azo Sans" panose="02000000000000000000" pitchFamily="50" charset="0"/>
              </a:rPr>
              <a:t> Terry, Polar Fleece, </a:t>
            </a:r>
            <a:r>
              <a:rPr lang="en-US" sz="1600" dirty="0" err="1">
                <a:solidFill>
                  <a:schemeClr val="bg1"/>
                </a:solidFill>
                <a:latin typeface="Azo Sans" panose="02000000000000000000" pitchFamily="50" charset="0"/>
              </a:rPr>
              <a:t>Gabardin</a:t>
            </a:r>
            <a:r>
              <a:rPr lang="en-US" sz="1600" dirty="0">
                <a:solidFill>
                  <a:schemeClr val="bg1"/>
                </a:solidFill>
                <a:latin typeface="Azo Sans" panose="02000000000000000000" pitchFamily="50" charset="0"/>
              </a:rPr>
              <a:t>, Twill, Poplin, Dobby, Denim, </a:t>
            </a:r>
            <a:r>
              <a:rPr lang="en-US" sz="1600" dirty="0" err="1">
                <a:solidFill>
                  <a:schemeClr val="bg1"/>
                </a:solidFill>
                <a:latin typeface="Azo Sans" panose="02000000000000000000" pitchFamily="50" charset="0"/>
              </a:rPr>
              <a:t>Taffetta</a:t>
            </a:r>
            <a:r>
              <a:rPr lang="en-US" sz="1600" dirty="0">
                <a:solidFill>
                  <a:schemeClr val="bg1"/>
                </a:solidFill>
                <a:latin typeface="Azo Sans" panose="02000000000000000000" pitchFamily="50" charset="0"/>
              </a:rPr>
              <a:t>, Mash etc.)</a:t>
            </a:r>
          </a:p>
          <a:p>
            <a:pPr algn="just">
              <a:buClr>
                <a:srgbClr val="B53A39"/>
              </a:buClr>
            </a:pPr>
            <a:endParaRPr lang="en-US" sz="1600" dirty="0">
              <a:solidFill>
                <a:schemeClr val="bg1"/>
              </a:solidFill>
              <a:latin typeface="Azo Sans" panose="02000000000000000000" pitchFamily="50" charset="0"/>
            </a:endParaRPr>
          </a:p>
          <a:p>
            <a:pPr algn="just">
              <a:buClr>
                <a:srgbClr val="B53A39"/>
              </a:buClr>
            </a:pPr>
            <a:r>
              <a:rPr lang="en-US" sz="1600" b="1" dirty="0">
                <a:solidFill>
                  <a:schemeClr val="bg1"/>
                </a:solidFill>
                <a:latin typeface="Azo Sans" panose="02000000000000000000" pitchFamily="50" charset="0"/>
              </a:rPr>
              <a:t>QUALITY</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It is our concern to carefully evaluate the factories with which we conduct productions, as there are also aspects at heart:</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Child labor, forced labor.</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Health and hygiene.</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Adequate fire protection system structures, "Fire </a:t>
            </a:r>
            <a:r>
              <a:rPr lang="en-US" sz="1600" dirty="0" err="1">
                <a:solidFill>
                  <a:schemeClr val="bg1"/>
                </a:solidFill>
                <a:latin typeface="Azo Sans" panose="02000000000000000000" pitchFamily="50" charset="0"/>
              </a:rPr>
              <a:t>Escap</a:t>
            </a:r>
            <a:r>
              <a:rPr lang="en-US" sz="1600" dirty="0">
                <a:solidFill>
                  <a:schemeClr val="bg1"/>
                </a:solidFill>
                <a:latin typeface="Azo Sans" panose="02000000000000000000" pitchFamily="50" charset="0"/>
              </a:rPr>
              <a:t>" system etc.</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Environmental pollution control.</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Control recognition as: "ISO 9001: 2000", "</a:t>
            </a:r>
            <a:r>
              <a:rPr lang="en-US" sz="1600" dirty="0" err="1">
                <a:solidFill>
                  <a:schemeClr val="bg1"/>
                </a:solidFill>
                <a:latin typeface="Azo Sans" panose="02000000000000000000" pitchFamily="50" charset="0"/>
              </a:rPr>
              <a:t>Oeko-tex</a:t>
            </a:r>
            <a:r>
              <a:rPr lang="en-US" sz="1600" dirty="0">
                <a:solidFill>
                  <a:schemeClr val="bg1"/>
                </a:solidFill>
                <a:latin typeface="Azo Sans" panose="02000000000000000000" pitchFamily="50" charset="0"/>
              </a:rPr>
              <a:t> Standard 100", "WRAP" "GOTS and" FAIRTRADE "-</a:t>
            </a:r>
          </a:p>
          <a:p>
            <a:pPr marL="285750" indent="-285750" algn="just">
              <a:buClr>
                <a:srgbClr val="B53A39"/>
              </a:buClr>
              <a:buFont typeface="Wingdings" panose="05000000000000000000" pitchFamily="2" charset="2"/>
              <a:buChar char="v"/>
            </a:pPr>
            <a:endParaRPr lang="en-US" sz="1600"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We are always behind our words, no stories, no excuses!</a:t>
            </a:r>
          </a:p>
          <a:p>
            <a:pPr algn="just">
              <a:buClr>
                <a:srgbClr val="B53A39"/>
              </a:buClr>
            </a:pPr>
            <a:r>
              <a:rPr lang="en-US" sz="1600" dirty="0">
                <a:solidFill>
                  <a:schemeClr val="bg1"/>
                </a:solidFill>
                <a:latin typeface="Azo Sans" panose="02000000000000000000" pitchFamily="50" charset="0"/>
              </a:rPr>
              <a:t>Our quality control system is able to provide any information on the state of production you need, we leave no place for any error.</a:t>
            </a:r>
          </a:p>
          <a:p>
            <a:pPr algn="just">
              <a:buClr>
                <a:srgbClr val="B53A39"/>
              </a:buClr>
            </a:pPr>
            <a:endParaRPr lang="en-US" sz="1600" dirty="0">
              <a:solidFill>
                <a:schemeClr val="bg1"/>
              </a:solidFill>
              <a:latin typeface="Azo Sans" panose="02000000000000000000" pitchFamily="50" charset="0"/>
            </a:endParaRPr>
          </a:p>
          <a:p>
            <a:pPr algn="just">
              <a:buClr>
                <a:srgbClr val="B53A39"/>
              </a:buClr>
            </a:pPr>
            <a:r>
              <a:rPr lang="en-US" sz="1600" b="1" dirty="0">
                <a:solidFill>
                  <a:schemeClr val="bg1"/>
                </a:solidFill>
                <a:latin typeface="Azo Sans" panose="02000000000000000000" pitchFamily="50" charset="0"/>
              </a:rPr>
              <a:t>SERVICE</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We believe that the best service makes the business world better. We offer a competitive level of Customer Service. Our office - made up of several teams of enthusiastic and experienced people is always ready to help you and find an effective and creative solution.</a:t>
            </a:r>
          </a:p>
        </p:txBody>
      </p:sp>
      <p:pic>
        <p:nvPicPr>
          <p:cNvPr id="2" name="Picture 1" descr="ninfa-lett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3400" y="190515"/>
            <a:ext cx="2082800" cy="977900"/>
          </a:xfrm>
          <a:prstGeom prst="rect">
            <a:avLst/>
          </a:prstGeom>
        </p:spPr>
      </p:pic>
    </p:spTree>
    <p:extLst>
      <p:ext uri="{BB962C8B-B14F-4D97-AF65-F5344CB8AC3E}">
        <p14:creationId xmlns:p14="http://schemas.microsoft.com/office/powerpoint/2010/main" val="187247966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02</a:t>
            </a:r>
          </a:p>
        </p:txBody>
      </p:sp>
      <p:cxnSp>
        <p:nvCxnSpPr>
          <p:cNvPr id="27" name="Straight Connector 26">
            <a:extLst>
              <a:ext uri="{FF2B5EF4-FFF2-40B4-BE49-F238E27FC236}">
                <a16:creationId xmlns:a16="http://schemas.microsoft.com/office/drawing/2014/main" xmlns="" id="{DBC4EBB2-F90C-47AE-BDEA-4459CB7D4AD3}"/>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E9B5AD29-7C51-42D9-A8AC-30576D211B72}"/>
              </a:ext>
            </a:extLst>
          </p:cNvPr>
          <p:cNvSpPr/>
          <p:nvPr/>
        </p:nvSpPr>
        <p:spPr>
          <a:xfrm>
            <a:off x="0" y="254000"/>
            <a:ext cx="18694400"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Oval 20">
            <a:extLst>
              <a:ext uri="{FF2B5EF4-FFF2-40B4-BE49-F238E27FC236}">
                <a16:creationId xmlns:a16="http://schemas.microsoft.com/office/drawing/2014/main" xmlns="" id="{7D9D85CA-D011-456B-B482-E4D7028E86FD}"/>
              </a:ext>
            </a:extLst>
          </p:cNvPr>
          <p:cNvSpPr/>
          <p:nvPr/>
        </p:nvSpPr>
        <p:spPr>
          <a:xfrm>
            <a:off x="17506696" y="5596605"/>
            <a:ext cx="1664208" cy="1659190"/>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xmlns="" id="{3BA00D80-B9FB-4D76-8BAF-B74CC12DE8B6}"/>
              </a:ext>
            </a:extLst>
          </p:cNvPr>
          <p:cNvSpPr/>
          <p:nvPr/>
        </p:nvSpPr>
        <p:spPr>
          <a:xfrm>
            <a:off x="16590715" y="66964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xmlns="" id="{00378CB9-AD63-4404-A871-6DFED4C85C8E}"/>
              </a:ext>
            </a:extLst>
          </p:cNvPr>
          <p:cNvSpPr/>
          <p:nvPr/>
        </p:nvSpPr>
        <p:spPr>
          <a:xfrm>
            <a:off x="17811496" y="-733552"/>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xmlns="" id="{73BC8131-DFFA-4306-B5D8-89862C4F2290}"/>
              </a:ext>
            </a:extLst>
          </p:cNvPr>
          <p:cNvSpPr/>
          <p:nvPr/>
        </p:nvSpPr>
        <p:spPr>
          <a:xfrm>
            <a:off x="18397220" y="92629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ninfa-lette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4974" y="254000"/>
            <a:ext cx="2082800" cy="977900"/>
          </a:xfrm>
          <a:prstGeom prst="rect">
            <a:avLst/>
          </a:prstGeom>
        </p:spPr>
      </p:pic>
      <p:sp>
        <p:nvSpPr>
          <p:cNvPr id="11" name="TextBox 10"/>
          <p:cNvSpPr txBox="1"/>
          <p:nvPr/>
        </p:nvSpPr>
        <p:spPr>
          <a:xfrm>
            <a:off x="153944" y="250142"/>
            <a:ext cx="8864264" cy="830997"/>
          </a:xfrm>
          <a:prstGeom prst="rect">
            <a:avLst/>
          </a:prstGeom>
          <a:noFill/>
        </p:spPr>
        <p:txBody>
          <a:bodyPr wrap="square" rtlCol="0">
            <a:spAutoFit/>
          </a:bodyPr>
          <a:lstStyle/>
          <a:p>
            <a:r>
              <a:rPr lang="en-US" sz="4800" b="1" dirty="0" smtClean="0">
                <a:solidFill>
                  <a:schemeClr val="bg1"/>
                </a:solidFill>
                <a:latin typeface="AZO SANS"/>
                <a:cs typeface="AZO SANS"/>
              </a:rPr>
              <a:t>PHOTO GALARY</a:t>
            </a:r>
            <a:endParaRPr lang="en-US" sz="4800" b="1" dirty="0">
              <a:solidFill>
                <a:schemeClr val="bg1"/>
              </a:solidFill>
              <a:latin typeface="AZO SANS"/>
              <a:cs typeface="AZO SANS"/>
            </a:endParaRPr>
          </a:p>
        </p:txBody>
      </p:sp>
      <p:pic>
        <p:nvPicPr>
          <p:cNvPr id="2" name="Picture 1" descr="--8506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70" y="1607447"/>
            <a:ext cx="5069583" cy="3433884"/>
          </a:xfrm>
          <a:prstGeom prst="rect">
            <a:avLst/>
          </a:prstGeom>
        </p:spPr>
      </p:pic>
      <p:pic>
        <p:nvPicPr>
          <p:cNvPr id="6" name="Picture 5" descr="2014.10.28.09.47.42808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00" y="5464648"/>
            <a:ext cx="5171666" cy="3915690"/>
          </a:xfrm>
          <a:prstGeom prst="rect">
            <a:avLst/>
          </a:prstGeom>
        </p:spPr>
      </p:pic>
      <p:pic>
        <p:nvPicPr>
          <p:cNvPr id="4" name="Picture 3"/>
          <p:cNvPicPr>
            <a:picLocks noChangeAspect="1"/>
          </p:cNvPicPr>
          <p:nvPr/>
        </p:nvPicPr>
        <p:blipFill>
          <a:blip r:embed="rId5"/>
          <a:stretch>
            <a:fillRect/>
          </a:stretch>
        </p:blipFill>
        <p:spPr>
          <a:xfrm>
            <a:off x="12918846" y="1627793"/>
            <a:ext cx="5154219" cy="3436146"/>
          </a:xfrm>
          <a:prstGeom prst="rect">
            <a:avLst/>
          </a:prstGeom>
        </p:spPr>
      </p:pic>
      <p:pic>
        <p:nvPicPr>
          <p:cNvPr id="5" name="Picture 4"/>
          <p:cNvPicPr>
            <a:picLocks noChangeAspect="1"/>
          </p:cNvPicPr>
          <p:nvPr/>
        </p:nvPicPr>
        <p:blipFill>
          <a:blip r:embed="rId6"/>
          <a:stretch>
            <a:fillRect/>
          </a:stretch>
        </p:blipFill>
        <p:spPr>
          <a:xfrm>
            <a:off x="12923987" y="5562552"/>
            <a:ext cx="5313120" cy="3921274"/>
          </a:xfrm>
          <a:prstGeom prst="rect">
            <a:avLst/>
          </a:prstGeom>
        </p:spPr>
      </p:pic>
      <p:pic>
        <p:nvPicPr>
          <p:cNvPr id="7" name="Picture 6"/>
          <p:cNvPicPr>
            <a:picLocks noChangeAspect="1"/>
          </p:cNvPicPr>
          <p:nvPr/>
        </p:nvPicPr>
        <p:blipFill>
          <a:blip r:embed="rId7"/>
          <a:stretch>
            <a:fillRect/>
          </a:stretch>
        </p:blipFill>
        <p:spPr>
          <a:xfrm>
            <a:off x="5647983" y="5262678"/>
            <a:ext cx="3067207" cy="4598511"/>
          </a:xfrm>
          <a:prstGeom prst="rect">
            <a:avLst/>
          </a:prstGeom>
        </p:spPr>
      </p:pic>
      <p:pic>
        <p:nvPicPr>
          <p:cNvPr id="8" name="Picture 7"/>
          <p:cNvPicPr>
            <a:picLocks noChangeAspect="1"/>
          </p:cNvPicPr>
          <p:nvPr/>
        </p:nvPicPr>
        <p:blipFill>
          <a:blip r:embed="rId8"/>
          <a:stretch>
            <a:fillRect/>
          </a:stretch>
        </p:blipFill>
        <p:spPr>
          <a:xfrm>
            <a:off x="5620533" y="1614895"/>
            <a:ext cx="4348753" cy="3476851"/>
          </a:xfrm>
          <a:prstGeom prst="rect">
            <a:avLst/>
          </a:prstGeom>
        </p:spPr>
      </p:pic>
      <p:pic>
        <p:nvPicPr>
          <p:cNvPr id="10" name="Picture 9"/>
          <p:cNvPicPr>
            <a:picLocks noChangeAspect="1"/>
          </p:cNvPicPr>
          <p:nvPr/>
        </p:nvPicPr>
        <p:blipFill>
          <a:blip r:embed="rId9"/>
          <a:stretch>
            <a:fillRect/>
          </a:stretch>
        </p:blipFill>
        <p:spPr>
          <a:xfrm>
            <a:off x="9940837" y="1349427"/>
            <a:ext cx="2954337" cy="4429292"/>
          </a:xfrm>
          <a:prstGeom prst="rect">
            <a:avLst/>
          </a:prstGeom>
        </p:spPr>
      </p:pic>
      <p:pic>
        <p:nvPicPr>
          <p:cNvPr id="12" name="Picture 11"/>
          <p:cNvPicPr>
            <a:picLocks noChangeAspect="1"/>
          </p:cNvPicPr>
          <p:nvPr/>
        </p:nvPicPr>
        <p:blipFill>
          <a:blip r:embed="rId10"/>
          <a:stretch>
            <a:fillRect/>
          </a:stretch>
        </p:blipFill>
        <p:spPr>
          <a:xfrm>
            <a:off x="9143805" y="5480283"/>
            <a:ext cx="3368507" cy="4727728"/>
          </a:xfrm>
          <a:prstGeom prst="rect">
            <a:avLst/>
          </a:prstGeom>
        </p:spPr>
      </p:pic>
    </p:spTree>
    <p:extLst>
      <p:ext uri="{BB962C8B-B14F-4D97-AF65-F5344CB8AC3E}">
        <p14:creationId xmlns:p14="http://schemas.microsoft.com/office/powerpoint/2010/main" val="3696951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extile office  hd pic">
            <a:extLst>
              <a:ext uri="{FF2B5EF4-FFF2-40B4-BE49-F238E27FC236}">
                <a16:creationId xmlns:a16="http://schemas.microsoft.com/office/drawing/2014/main" xmlns="" id="{848F73DD-A78C-45AA-A1D9-642082E31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2" y="0"/>
            <a:ext cx="18722532" cy="105155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9B5AD29-7C51-42D9-A8AC-30576D211B72}"/>
              </a:ext>
            </a:extLst>
          </p:cNvPr>
          <p:cNvSpPr/>
          <p:nvPr/>
        </p:nvSpPr>
        <p:spPr>
          <a:xfrm>
            <a:off x="-14066" y="0"/>
            <a:ext cx="18722532" cy="105156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EEA472-A859-4C17-AEEB-08050E6B3E17}"/>
              </a:ext>
            </a:extLst>
          </p:cNvPr>
          <p:cNvSpPr/>
          <p:nvPr/>
        </p:nvSpPr>
        <p:spPr>
          <a:xfrm>
            <a:off x="811061" y="570928"/>
            <a:ext cx="9459846" cy="923330"/>
          </a:xfrm>
          <a:prstGeom prst="rect">
            <a:avLst/>
          </a:prstGeom>
        </p:spPr>
        <p:txBody>
          <a:bodyPr wrap="square">
            <a:spAutoFit/>
          </a:bodyPr>
          <a:lstStyle/>
          <a:p>
            <a:r>
              <a:rPr lang="en-US" sz="5400" b="1" dirty="0" smtClean="0">
                <a:solidFill>
                  <a:schemeClr val="bg1"/>
                </a:solidFill>
                <a:latin typeface="Azo Sans" panose="02000000000000000000" pitchFamily="50" charset="0"/>
              </a:rPr>
              <a:t>MANUFACTURING UNIT</a:t>
            </a:r>
            <a:endParaRPr lang="en-US" sz="5400" b="1" dirty="0">
              <a:solidFill>
                <a:schemeClr val="bg1"/>
              </a:solidFill>
              <a:latin typeface="Azo Sans" panose="02000000000000000000" pitchFamily="50" charset="0"/>
            </a:endParaRPr>
          </a:p>
        </p:txBody>
      </p:sp>
      <p:sp>
        <p:nvSpPr>
          <p:cNvPr id="12" name="Rectangle 11">
            <a:extLst>
              <a:ext uri="{FF2B5EF4-FFF2-40B4-BE49-F238E27FC236}">
                <a16:creationId xmlns:a16="http://schemas.microsoft.com/office/drawing/2014/main" xmlns="" id="{F7D1E0FC-9A13-4638-B835-63695649EDE0}"/>
              </a:ext>
            </a:extLst>
          </p:cNvPr>
          <p:cNvSpPr/>
          <p:nvPr/>
        </p:nvSpPr>
        <p:spPr>
          <a:xfrm>
            <a:off x="935103" y="1603571"/>
            <a:ext cx="11363061" cy="2636619"/>
          </a:xfrm>
          <a:prstGeom prst="rect">
            <a:avLst/>
          </a:prstGeom>
        </p:spPr>
        <p:txBody>
          <a:bodyPr wrap="square">
            <a:spAutoFit/>
          </a:bodyPr>
          <a:lstStyle/>
          <a:p>
            <a:pPr algn="just"/>
            <a:r>
              <a:rPr lang="en-US" sz="2400" b="1" dirty="0" smtClean="0">
                <a:solidFill>
                  <a:schemeClr val="bg1"/>
                </a:solidFill>
                <a:latin typeface="Azo Sans" panose="02000000000000000000" pitchFamily="50" charset="0"/>
              </a:rPr>
              <a:t>We have our own Manufacturing Unit called DIAMOND ATTRIERS LTD.  </a:t>
            </a:r>
            <a:endParaRPr lang="en-US" sz="1100" b="1"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algn="just"/>
            <a:r>
              <a:rPr lang="en-US" sz="1600" dirty="0" smtClean="0">
                <a:solidFill>
                  <a:schemeClr val="bg1"/>
                </a:solidFill>
                <a:latin typeface="Azo Sans" panose="02000000000000000000" pitchFamily="50" charset="0"/>
              </a:rPr>
              <a:t>ADDRESS: </a:t>
            </a:r>
            <a:endParaRPr lang="en-US" sz="1600" dirty="0">
              <a:solidFill>
                <a:schemeClr val="bg1"/>
              </a:solidFill>
              <a:latin typeface="Azo Sans" panose="02000000000000000000" pitchFamily="50" charset="0"/>
            </a:endParaRPr>
          </a:p>
          <a:p>
            <a:pPr algn="just"/>
            <a:endParaRPr lang="en-US" sz="1600" dirty="0">
              <a:solidFill>
                <a:schemeClr val="bg1"/>
              </a:solidFill>
              <a:latin typeface="Azo Sans" panose="02000000000000000000" pitchFamily="50" charset="0"/>
            </a:endParaRP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MENS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 Bomber Jacket)</a:t>
            </a: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LADIES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a:t>
            </a:r>
          </a:p>
          <a:p>
            <a:pPr marL="285750" indent="-285750" algn="just">
              <a:lnSpc>
                <a:spcPct val="200000"/>
              </a:lnSpc>
              <a:buClr>
                <a:srgbClr val="B53A39"/>
              </a:buClr>
              <a:buFont typeface="Wingdings" panose="05000000000000000000" pitchFamily="2" charset="2"/>
              <a:buChar char="§"/>
            </a:pPr>
            <a:r>
              <a:rPr lang="en-US" sz="1600" dirty="0">
                <a:solidFill>
                  <a:schemeClr val="bg1"/>
                </a:solidFill>
                <a:latin typeface="Azo Sans" panose="02000000000000000000" pitchFamily="50" charset="0"/>
              </a:rPr>
              <a:t>KIDS WEAR (Polo, T-Shirt, </a:t>
            </a:r>
            <a:r>
              <a:rPr lang="en-US" sz="1600" dirty="0" err="1">
                <a:solidFill>
                  <a:schemeClr val="bg1"/>
                </a:solidFill>
                <a:latin typeface="Azo Sans" panose="02000000000000000000" pitchFamily="50" charset="0"/>
              </a:rPr>
              <a:t>Felpe</a:t>
            </a:r>
            <a:r>
              <a:rPr lang="en-US" sz="1600" dirty="0">
                <a:solidFill>
                  <a:schemeClr val="bg1"/>
                </a:solidFill>
                <a:latin typeface="Azo Sans" panose="02000000000000000000" pitchFamily="50" charset="0"/>
              </a:rPr>
              <a:t>, Shirts, Trouser, Bermuda, Denim Pants, Sweaters)</a:t>
            </a:r>
          </a:p>
        </p:txBody>
      </p:sp>
      <p:sp>
        <p:nvSpPr>
          <p:cNvPr id="20" name="Rectangle 19">
            <a:extLst>
              <a:ext uri="{FF2B5EF4-FFF2-40B4-BE49-F238E27FC236}">
                <a16:creationId xmlns:a16="http://schemas.microsoft.com/office/drawing/2014/main" xmlns="" id="{30154847-AD84-4AB4-A1BD-F3A51AFBDA34}"/>
              </a:ext>
            </a:extLst>
          </p:cNvPr>
          <p:cNvSpPr/>
          <p:nvPr/>
        </p:nvSpPr>
        <p:spPr>
          <a:xfrm>
            <a:off x="17427817" y="9742364"/>
            <a:ext cx="763587" cy="584775"/>
          </a:xfrm>
          <a:prstGeom prst="rect">
            <a:avLst/>
          </a:prstGeom>
        </p:spPr>
        <p:txBody>
          <a:bodyPr wrap="square">
            <a:spAutoFit/>
          </a:bodyPr>
          <a:lstStyle/>
          <a:p>
            <a:pPr algn="r"/>
            <a:r>
              <a:rPr lang="en-US" sz="3200" b="1" dirty="0">
                <a:solidFill>
                  <a:schemeClr val="bg1"/>
                </a:solidFill>
                <a:latin typeface="Azo Sans" panose="02000000000000000000" pitchFamily="50" charset="0"/>
              </a:rPr>
              <a:t>04</a:t>
            </a:r>
          </a:p>
        </p:txBody>
      </p:sp>
      <p:grpSp>
        <p:nvGrpSpPr>
          <p:cNvPr id="3" name="Group 2">
            <a:extLst>
              <a:ext uri="{FF2B5EF4-FFF2-40B4-BE49-F238E27FC236}">
                <a16:creationId xmlns:a16="http://schemas.microsoft.com/office/drawing/2014/main" xmlns="" id="{0B451A97-D60F-4FAF-8783-C827107CE1B1}"/>
              </a:ext>
            </a:extLst>
          </p:cNvPr>
          <p:cNvGrpSpPr/>
          <p:nvPr/>
        </p:nvGrpSpPr>
        <p:grpSpPr>
          <a:xfrm>
            <a:off x="14550051" y="6192093"/>
            <a:ext cx="3641353" cy="3234587"/>
            <a:chOff x="11030176" y="5105940"/>
            <a:chExt cx="5313922" cy="4744484"/>
          </a:xfrm>
        </p:grpSpPr>
        <p:sp>
          <p:nvSpPr>
            <p:cNvPr id="21" name="Oval 20">
              <a:extLst>
                <a:ext uri="{FF2B5EF4-FFF2-40B4-BE49-F238E27FC236}">
                  <a16:creationId xmlns:a16="http://schemas.microsoft.com/office/drawing/2014/main" xmlns="" id="{7D9D85CA-D011-456B-B482-E4D7028E86FD}"/>
                </a:ext>
              </a:extLst>
            </p:cNvPr>
            <p:cNvSpPr/>
            <p:nvPr/>
          </p:nvSpPr>
          <p:spPr>
            <a:xfrm>
              <a:off x="14679890" y="5105940"/>
              <a:ext cx="1664208" cy="1659190"/>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xmlns="" id="{00378CB9-AD63-4404-A871-6DFED4C85C8E}"/>
                </a:ext>
              </a:extLst>
            </p:cNvPr>
            <p:cNvSpPr/>
            <p:nvPr/>
          </p:nvSpPr>
          <p:spPr>
            <a:xfrm>
              <a:off x="11201548" y="5169739"/>
              <a:ext cx="1060704" cy="106070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73BC8131-DFFA-4306-B5D8-89862C4F2290}"/>
                </a:ext>
              </a:extLst>
            </p:cNvPr>
            <p:cNvSpPr/>
            <p:nvPr/>
          </p:nvSpPr>
          <p:spPr>
            <a:xfrm>
              <a:off x="11030176" y="8526384"/>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BA00D80-B9FB-4D76-8BAF-B74CC12DE8B6}"/>
                </a:ext>
              </a:extLst>
            </p:cNvPr>
            <p:cNvSpPr/>
            <p:nvPr/>
          </p:nvSpPr>
          <p:spPr>
            <a:xfrm>
              <a:off x="15574715" y="7534633"/>
              <a:ext cx="594360" cy="592414"/>
            </a:xfrm>
            <a:prstGeom prst="ellipse">
              <a:avLst/>
            </a:prstGeom>
            <a:solidFill>
              <a:srgbClr val="B5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6ED56D82-CC1D-4148-9806-5FBA0581A1BA}"/>
                </a:ext>
              </a:extLst>
            </p:cNvPr>
            <p:cNvSpPr/>
            <p:nvPr/>
          </p:nvSpPr>
          <p:spPr>
            <a:xfrm>
              <a:off x="11237723" y="5325351"/>
              <a:ext cx="4526280" cy="452507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Straight Connector 16">
            <a:extLst>
              <a:ext uri="{FF2B5EF4-FFF2-40B4-BE49-F238E27FC236}">
                <a16:creationId xmlns:a16="http://schemas.microsoft.com/office/drawing/2014/main" xmlns="" id="{35BA8AF2-3233-4BF1-97EC-E0F4CBD8A362}"/>
              </a:ext>
            </a:extLst>
          </p:cNvPr>
          <p:cNvCxnSpPr/>
          <p:nvPr/>
        </p:nvCxnSpPr>
        <p:spPr>
          <a:xfrm>
            <a:off x="5127659" y="9997909"/>
            <a:ext cx="12188952" cy="0"/>
          </a:xfrm>
          <a:prstGeom prst="line">
            <a:avLst/>
          </a:prstGeom>
          <a:ln>
            <a:solidFill>
              <a:srgbClr val="B53A3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5B460C75-5EA5-4236-BA67-7E09D4372D3F}"/>
              </a:ext>
            </a:extLst>
          </p:cNvPr>
          <p:cNvSpPr/>
          <p:nvPr/>
        </p:nvSpPr>
        <p:spPr>
          <a:xfrm>
            <a:off x="935103" y="4562508"/>
            <a:ext cx="13479594" cy="5262979"/>
          </a:xfrm>
          <a:prstGeom prst="rect">
            <a:avLst/>
          </a:prstGeom>
        </p:spPr>
        <p:txBody>
          <a:bodyPr wrap="square">
            <a:spAutoFit/>
          </a:bodyPr>
          <a:lstStyle/>
          <a:p>
            <a:pPr algn="just"/>
            <a:r>
              <a:rPr lang="en-US" sz="1600" b="1" dirty="0">
                <a:solidFill>
                  <a:schemeClr val="bg1"/>
                </a:solidFill>
                <a:latin typeface="Azo Sans" panose="02000000000000000000" pitchFamily="50" charset="0"/>
              </a:rPr>
              <a:t>RAW MATERIALS WE USE: </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100% Cotton, Mix Poly-Cotton (Jersey, </a:t>
            </a:r>
            <a:r>
              <a:rPr lang="en-US" sz="1600" dirty="0" err="1">
                <a:solidFill>
                  <a:schemeClr val="bg1"/>
                </a:solidFill>
                <a:latin typeface="Azo Sans" panose="02000000000000000000" pitchFamily="50" charset="0"/>
              </a:rPr>
              <a:t>Supima</a:t>
            </a:r>
            <a:r>
              <a:rPr lang="en-US" sz="1600" dirty="0">
                <a:solidFill>
                  <a:schemeClr val="bg1"/>
                </a:solidFill>
                <a:latin typeface="Azo Sans" panose="02000000000000000000" pitchFamily="50" charset="0"/>
              </a:rPr>
              <a:t>, Pique, Interlock </a:t>
            </a:r>
            <a:r>
              <a:rPr lang="en-US" sz="1600" dirty="0" err="1">
                <a:solidFill>
                  <a:schemeClr val="bg1"/>
                </a:solidFill>
                <a:latin typeface="Azo Sans" panose="02000000000000000000" pitchFamily="50" charset="0"/>
              </a:rPr>
              <a:t>Frech</a:t>
            </a:r>
            <a:r>
              <a:rPr lang="en-US" sz="1600" dirty="0">
                <a:solidFill>
                  <a:schemeClr val="bg1"/>
                </a:solidFill>
                <a:latin typeface="Azo Sans" panose="02000000000000000000" pitchFamily="50" charset="0"/>
              </a:rPr>
              <a:t> Terry, Polar Fleece, </a:t>
            </a:r>
            <a:r>
              <a:rPr lang="en-US" sz="1600" dirty="0" err="1">
                <a:solidFill>
                  <a:schemeClr val="bg1"/>
                </a:solidFill>
                <a:latin typeface="Azo Sans" panose="02000000000000000000" pitchFamily="50" charset="0"/>
              </a:rPr>
              <a:t>Gabardin</a:t>
            </a:r>
            <a:r>
              <a:rPr lang="en-US" sz="1600" dirty="0">
                <a:solidFill>
                  <a:schemeClr val="bg1"/>
                </a:solidFill>
                <a:latin typeface="Azo Sans" panose="02000000000000000000" pitchFamily="50" charset="0"/>
              </a:rPr>
              <a:t>, Twill, Poplin, Dobby, Denim, </a:t>
            </a:r>
            <a:r>
              <a:rPr lang="en-US" sz="1600" dirty="0" err="1">
                <a:solidFill>
                  <a:schemeClr val="bg1"/>
                </a:solidFill>
                <a:latin typeface="Azo Sans" panose="02000000000000000000" pitchFamily="50" charset="0"/>
              </a:rPr>
              <a:t>Taffetta</a:t>
            </a:r>
            <a:r>
              <a:rPr lang="en-US" sz="1600" dirty="0">
                <a:solidFill>
                  <a:schemeClr val="bg1"/>
                </a:solidFill>
                <a:latin typeface="Azo Sans" panose="02000000000000000000" pitchFamily="50" charset="0"/>
              </a:rPr>
              <a:t>, Mash etc.)</a:t>
            </a:r>
          </a:p>
          <a:p>
            <a:pPr algn="just">
              <a:buClr>
                <a:srgbClr val="B53A39"/>
              </a:buClr>
            </a:pPr>
            <a:endParaRPr lang="en-US" sz="1600" dirty="0">
              <a:solidFill>
                <a:schemeClr val="bg1"/>
              </a:solidFill>
              <a:latin typeface="Azo Sans" panose="02000000000000000000" pitchFamily="50" charset="0"/>
            </a:endParaRPr>
          </a:p>
          <a:p>
            <a:pPr algn="just">
              <a:buClr>
                <a:srgbClr val="B53A39"/>
              </a:buClr>
            </a:pPr>
            <a:r>
              <a:rPr lang="en-US" sz="1600" b="1" dirty="0">
                <a:solidFill>
                  <a:schemeClr val="bg1"/>
                </a:solidFill>
                <a:latin typeface="Azo Sans" panose="02000000000000000000" pitchFamily="50" charset="0"/>
              </a:rPr>
              <a:t>QUALITY</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It is our concern to carefully evaluate the factories with which we conduct productions, as there are also aspects at heart:</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Child labor, forced labor.</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Health and hygiene.</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Adequate fire protection system structures, "Fire </a:t>
            </a:r>
            <a:r>
              <a:rPr lang="en-US" sz="1600" dirty="0" err="1">
                <a:solidFill>
                  <a:schemeClr val="bg1"/>
                </a:solidFill>
                <a:latin typeface="Azo Sans" panose="02000000000000000000" pitchFamily="50" charset="0"/>
              </a:rPr>
              <a:t>Escap</a:t>
            </a:r>
            <a:r>
              <a:rPr lang="en-US" sz="1600" dirty="0">
                <a:solidFill>
                  <a:schemeClr val="bg1"/>
                </a:solidFill>
                <a:latin typeface="Azo Sans" panose="02000000000000000000" pitchFamily="50" charset="0"/>
              </a:rPr>
              <a:t>" system etc.</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Environmental pollution control.</a:t>
            </a:r>
          </a:p>
          <a:p>
            <a:pPr marL="285750" indent="-285750" algn="just">
              <a:buClr>
                <a:srgbClr val="B53A39"/>
              </a:buClr>
              <a:buFont typeface="Wingdings" panose="05000000000000000000" pitchFamily="2" charset="2"/>
              <a:buChar char="§"/>
            </a:pPr>
            <a:r>
              <a:rPr lang="en-US" sz="1600" dirty="0">
                <a:solidFill>
                  <a:schemeClr val="bg1"/>
                </a:solidFill>
                <a:latin typeface="Azo Sans" panose="02000000000000000000" pitchFamily="50" charset="0"/>
              </a:rPr>
              <a:t>Control recognition as: "ISO 9001: 2000", "</a:t>
            </a:r>
            <a:r>
              <a:rPr lang="en-US" sz="1600" dirty="0" err="1">
                <a:solidFill>
                  <a:schemeClr val="bg1"/>
                </a:solidFill>
                <a:latin typeface="Azo Sans" panose="02000000000000000000" pitchFamily="50" charset="0"/>
              </a:rPr>
              <a:t>Oeko-tex</a:t>
            </a:r>
            <a:r>
              <a:rPr lang="en-US" sz="1600" dirty="0">
                <a:solidFill>
                  <a:schemeClr val="bg1"/>
                </a:solidFill>
                <a:latin typeface="Azo Sans" panose="02000000000000000000" pitchFamily="50" charset="0"/>
              </a:rPr>
              <a:t> Standard 100", "WRAP" "GOTS and" FAIRTRADE "-</a:t>
            </a:r>
          </a:p>
          <a:p>
            <a:pPr marL="285750" indent="-285750" algn="just">
              <a:buClr>
                <a:srgbClr val="B53A39"/>
              </a:buClr>
              <a:buFont typeface="Wingdings" panose="05000000000000000000" pitchFamily="2" charset="2"/>
              <a:buChar char="v"/>
            </a:pPr>
            <a:endParaRPr lang="en-US" sz="1600"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We are always behind our words, no stories, no excuses!</a:t>
            </a:r>
          </a:p>
          <a:p>
            <a:pPr algn="just">
              <a:buClr>
                <a:srgbClr val="B53A39"/>
              </a:buClr>
            </a:pPr>
            <a:r>
              <a:rPr lang="en-US" sz="1600" dirty="0">
                <a:solidFill>
                  <a:schemeClr val="bg1"/>
                </a:solidFill>
                <a:latin typeface="Azo Sans" panose="02000000000000000000" pitchFamily="50" charset="0"/>
              </a:rPr>
              <a:t>Our quality control system is able to provide any information on the state of production you need, we leave no place for any error.</a:t>
            </a:r>
          </a:p>
          <a:p>
            <a:pPr algn="just">
              <a:buClr>
                <a:srgbClr val="B53A39"/>
              </a:buClr>
            </a:pPr>
            <a:endParaRPr lang="en-US" sz="1600" dirty="0">
              <a:solidFill>
                <a:schemeClr val="bg1"/>
              </a:solidFill>
              <a:latin typeface="Azo Sans" panose="02000000000000000000" pitchFamily="50" charset="0"/>
            </a:endParaRPr>
          </a:p>
          <a:p>
            <a:pPr algn="just">
              <a:buClr>
                <a:srgbClr val="B53A39"/>
              </a:buClr>
            </a:pPr>
            <a:r>
              <a:rPr lang="en-US" sz="1600" b="1" dirty="0">
                <a:solidFill>
                  <a:schemeClr val="bg1"/>
                </a:solidFill>
                <a:latin typeface="Azo Sans" panose="02000000000000000000" pitchFamily="50" charset="0"/>
              </a:rPr>
              <a:t>SERVICE</a:t>
            </a:r>
          </a:p>
          <a:p>
            <a:pPr algn="just">
              <a:buClr>
                <a:srgbClr val="B53A39"/>
              </a:buClr>
            </a:pPr>
            <a:endParaRPr lang="en-US" sz="1600" b="1" dirty="0">
              <a:solidFill>
                <a:schemeClr val="bg1"/>
              </a:solidFill>
              <a:latin typeface="Azo Sans" panose="02000000000000000000" pitchFamily="50" charset="0"/>
            </a:endParaRPr>
          </a:p>
          <a:p>
            <a:pPr algn="just">
              <a:buClr>
                <a:srgbClr val="B53A39"/>
              </a:buClr>
            </a:pPr>
            <a:r>
              <a:rPr lang="en-US" sz="1600" dirty="0">
                <a:solidFill>
                  <a:schemeClr val="bg1"/>
                </a:solidFill>
                <a:latin typeface="Azo Sans" panose="02000000000000000000" pitchFamily="50" charset="0"/>
              </a:rPr>
              <a:t>We believe that the best service makes the business world better. We offer a competitive level of Customer Service. Our office - made up of several teams of enthusiastic and experienced people is always ready to help you and find an effective and creative solution.</a:t>
            </a:r>
          </a:p>
        </p:txBody>
      </p:sp>
      <p:pic>
        <p:nvPicPr>
          <p:cNvPr id="2" name="Picture 1" descr="ninfa-lett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3400" y="190515"/>
            <a:ext cx="2082800" cy="977900"/>
          </a:xfrm>
          <a:prstGeom prst="rect">
            <a:avLst/>
          </a:prstGeom>
        </p:spPr>
      </p:pic>
    </p:spTree>
    <p:extLst>
      <p:ext uri="{BB962C8B-B14F-4D97-AF65-F5344CB8AC3E}">
        <p14:creationId xmlns:p14="http://schemas.microsoft.com/office/powerpoint/2010/main" val="282198244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4277</TotalTime>
  <Words>1567</Words>
  <Application>Microsoft Macintosh PowerPoint</Application>
  <PresentationFormat>Custom</PresentationFormat>
  <Paragraphs>202</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bobby</cp:lastModifiedBy>
  <cp:revision>88</cp:revision>
  <cp:lastPrinted>2024-05-09T06:55:39Z</cp:lastPrinted>
  <dcterms:created xsi:type="dcterms:W3CDTF">2019-09-14T14:47:05Z</dcterms:created>
  <dcterms:modified xsi:type="dcterms:W3CDTF">2024-05-09T06:56:03Z</dcterms:modified>
</cp:coreProperties>
</file>